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413" r:id="rId2"/>
    <p:sldId id="562" r:id="rId3"/>
    <p:sldId id="563" r:id="rId4"/>
    <p:sldId id="565" r:id="rId5"/>
    <p:sldId id="543" r:id="rId6"/>
    <p:sldId id="613" r:id="rId7"/>
    <p:sldId id="614" r:id="rId8"/>
    <p:sldId id="615" r:id="rId9"/>
    <p:sldId id="612" r:id="rId10"/>
    <p:sldId id="572" r:id="rId11"/>
    <p:sldId id="569" r:id="rId12"/>
    <p:sldId id="573" r:id="rId13"/>
    <p:sldId id="576" r:id="rId14"/>
    <p:sldId id="575" r:id="rId15"/>
    <p:sldId id="578" r:id="rId16"/>
    <p:sldId id="579" r:id="rId17"/>
    <p:sldId id="582" r:id="rId18"/>
    <p:sldId id="580" r:id="rId19"/>
    <p:sldId id="583" r:id="rId20"/>
    <p:sldId id="581" r:id="rId21"/>
    <p:sldId id="584" r:id="rId22"/>
    <p:sldId id="590" r:id="rId23"/>
    <p:sldId id="591" r:id="rId24"/>
    <p:sldId id="603" r:id="rId25"/>
    <p:sldId id="592" r:id="rId26"/>
    <p:sldId id="605" r:id="rId27"/>
    <p:sldId id="604" r:id="rId28"/>
    <p:sldId id="597" r:id="rId29"/>
    <p:sldId id="598" r:id="rId30"/>
    <p:sldId id="600" r:id="rId31"/>
    <p:sldId id="609" r:id="rId32"/>
    <p:sldId id="606" r:id="rId33"/>
    <p:sldId id="607" r:id="rId34"/>
    <p:sldId id="610" r:id="rId35"/>
    <p:sldId id="611" r:id="rId36"/>
    <p:sldId id="483" r:id="rId37"/>
    <p:sldId id="410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7991"/>
    <a:srgbClr val="004E86"/>
    <a:srgbClr val="11406C"/>
    <a:srgbClr val="032951"/>
    <a:srgbClr val="8AABCA"/>
    <a:srgbClr val="165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95EEBF-0D69-4703-9A5A-48FBC8FE3F52}" v="5" dt="2022-04-13T12:06:30.9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1" autoAdjust="0"/>
    <p:restoredTop sz="85982" autoAdjust="0"/>
  </p:normalViewPr>
  <p:slideViewPr>
    <p:cSldViewPr snapToGrid="0" showGuides="1">
      <p:cViewPr varScale="1">
        <p:scale>
          <a:sx n="84" d="100"/>
          <a:sy n="84" d="100"/>
        </p:scale>
        <p:origin x="1454" y="91"/>
      </p:cViewPr>
      <p:guideLst>
        <p:guide orient="horz" pos="21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e Yinxing" userId="c08c9c761dfa8d0d" providerId="LiveId" clId="{3295EEBF-0D69-4703-9A5A-48FBC8FE3F52}"/>
    <pc:docChg chg="custSel modSld">
      <pc:chgData name="Xue Yinxing" userId="c08c9c761dfa8d0d" providerId="LiveId" clId="{3295EEBF-0D69-4703-9A5A-48FBC8FE3F52}" dt="2022-04-13T12:06:30.968" v="8"/>
      <pc:docMkLst>
        <pc:docMk/>
      </pc:docMkLst>
      <pc:sldChg chg="addSp delSp modSp mod">
        <pc:chgData name="Xue Yinxing" userId="c08c9c761dfa8d0d" providerId="LiveId" clId="{3295EEBF-0D69-4703-9A5A-48FBC8FE3F52}" dt="2022-04-13T10:06:10.537" v="5"/>
        <pc:sldMkLst>
          <pc:docMk/>
          <pc:sldMk cId="911393688" sldId="410"/>
        </pc:sldMkLst>
        <pc:spChg chg="del">
          <ac:chgData name="Xue Yinxing" userId="c08c9c761dfa8d0d" providerId="LiveId" clId="{3295EEBF-0D69-4703-9A5A-48FBC8FE3F52}" dt="2022-04-13T10:06:10.166" v="4" actId="478"/>
          <ac:spMkLst>
            <pc:docMk/>
            <pc:sldMk cId="911393688" sldId="410"/>
            <ac:spMk id="6" creationId="{00000000-0000-0000-0000-000000000000}"/>
          </ac:spMkLst>
        </pc:spChg>
        <pc:spChg chg="add mod">
          <ac:chgData name="Xue Yinxing" userId="c08c9c761dfa8d0d" providerId="LiveId" clId="{3295EEBF-0D69-4703-9A5A-48FBC8FE3F52}" dt="2022-04-13T10:06:10.537" v="5"/>
          <ac:spMkLst>
            <pc:docMk/>
            <pc:sldMk cId="911393688" sldId="410"/>
            <ac:spMk id="8" creationId="{3DA03AAC-CF20-43F8-98DB-AF753FD15D0D}"/>
          </ac:spMkLst>
        </pc:spChg>
      </pc:sldChg>
      <pc:sldChg chg="addSp delSp modSp mod">
        <pc:chgData name="Xue Yinxing" userId="c08c9c761dfa8d0d" providerId="LiveId" clId="{3295EEBF-0D69-4703-9A5A-48FBC8FE3F52}" dt="2022-04-13T10:05:50.854" v="3"/>
        <pc:sldMkLst>
          <pc:docMk/>
          <pc:sldMk cId="2052209885" sldId="413"/>
        </pc:sldMkLst>
        <pc:spChg chg="del">
          <ac:chgData name="Xue Yinxing" userId="c08c9c761dfa8d0d" providerId="LiveId" clId="{3295EEBF-0D69-4703-9A5A-48FBC8FE3F52}" dt="2022-04-13T10:05:50.239" v="2" actId="478"/>
          <ac:spMkLst>
            <pc:docMk/>
            <pc:sldMk cId="2052209885" sldId="413"/>
            <ac:spMk id="12" creationId="{00000000-0000-0000-0000-000000000000}"/>
          </ac:spMkLst>
        </pc:spChg>
        <pc:spChg chg="add mod">
          <ac:chgData name="Xue Yinxing" userId="c08c9c761dfa8d0d" providerId="LiveId" clId="{3295EEBF-0D69-4703-9A5A-48FBC8FE3F52}" dt="2022-04-13T10:05:37.085" v="1"/>
          <ac:spMkLst>
            <pc:docMk/>
            <pc:sldMk cId="2052209885" sldId="413"/>
            <ac:spMk id="14" creationId="{3DC5C3C6-BED4-4CCB-B764-81CF92E6499D}"/>
          </ac:spMkLst>
        </pc:spChg>
        <pc:spChg chg="del">
          <ac:chgData name="Xue Yinxing" userId="c08c9c761dfa8d0d" providerId="LiveId" clId="{3295EEBF-0D69-4703-9A5A-48FBC8FE3F52}" dt="2022-04-13T10:05:36.794" v="0" actId="478"/>
          <ac:spMkLst>
            <pc:docMk/>
            <pc:sldMk cId="2052209885" sldId="413"/>
            <ac:spMk id="16" creationId="{00000000-0000-0000-0000-000000000000}"/>
          </ac:spMkLst>
        </pc:spChg>
        <pc:spChg chg="add mod">
          <ac:chgData name="Xue Yinxing" userId="c08c9c761dfa8d0d" providerId="LiveId" clId="{3295EEBF-0D69-4703-9A5A-48FBC8FE3F52}" dt="2022-04-13T10:05:50.854" v="3"/>
          <ac:spMkLst>
            <pc:docMk/>
            <pc:sldMk cId="2052209885" sldId="413"/>
            <ac:spMk id="19" creationId="{7E0A7C98-1E01-45F9-B6B6-9FE2E6F096A3}"/>
          </ac:spMkLst>
        </pc:spChg>
        <pc:spChg chg="add mod">
          <ac:chgData name="Xue Yinxing" userId="c08c9c761dfa8d0d" providerId="LiveId" clId="{3295EEBF-0D69-4703-9A5A-48FBC8FE3F52}" dt="2022-04-13T10:05:50.854" v="3"/>
          <ac:spMkLst>
            <pc:docMk/>
            <pc:sldMk cId="2052209885" sldId="413"/>
            <ac:spMk id="20" creationId="{96439E7B-B59B-48A9-B41B-0E0232C79271}"/>
          </ac:spMkLst>
        </pc:spChg>
        <pc:picChg chg="del">
          <ac:chgData name="Xue Yinxing" userId="c08c9c761dfa8d0d" providerId="LiveId" clId="{3295EEBF-0D69-4703-9A5A-48FBC8FE3F52}" dt="2022-04-13T10:05:50.239" v="2" actId="478"/>
          <ac:picMkLst>
            <pc:docMk/>
            <pc:sldMk cId="2052209885" sldId="413"/>
            <ac:picMk id="17" creationId="{00000000-0000-0000-0000-000000000000}"/>
          </ac:picMkLst>
        </pc:picChg>
      </pc:sldChg>
      <pc:sldChg chg="modSp mod">
        <pc:chgData name="Xue Yinxing" userId="c08c9c761dfa8d0d" providerId="LiveId" clId="{3295EEBF-0D69-4703-9A5A-48FBC8FE3F52}" dt="2022-04-13T12:06:30.968" v="8"/>
        <pc:sldMkLst>
          <pc:docMk/>
          <pc:sldMk cId="845908843" sldId="483"/>
        </pc:sldMkLst>
        <pc:spChg chg="mod">
          <ac:chgData name="Xue Yinxing" userId="c08c9c761dfa8d0d" providerId="LiveId" clId="{3295EEBF-0D69-4703-9A5A-48FBC8FE3F52}" dt="2022-04-13T12:06:30.968" v="8"/>
          <ac:spMkLst>
            <pc:docMk/>
            <pc:sldMk cId="845908843" sldId="483"/>
            <ac:spMk id="2" creationId="{00000000-0000-0000-0000-000000000000}"/>
          </ac:spMkLst>
        </pc:spChg>
      </pc:sldChg>
    </pc:docChg>
  </pc:docChgLst>
  <pc:docChgLst>
    <pc:chgData name="Xue Yinxing" userId="c08c9c761dfa8d0d" providerId="LiveId" clId="{DD448857-D2DE-4026-8EBA-565C998726CB}"/>
    <pc:docChg chg="undo custSel modSld">
      <pc:chgData name="Xue Yinxing" userId="c08c9c761dfa8d0d" providerId="LiveId" clId="{DD448857-D2DE-4026-8EBA-565C998726CB}" dt="2022-04-13T16:12:37.407" v="65"/>
      <pc:docMkLst>
        <pc:docMk/>
      </pc:docMkLst>
      <pc:sldChg chg="modNotesTx">
        <pc:chgData name="Xue Yinxing" userId="c08c9c761dfa8d0d" providerId="LiveId" clId="{DD448857-D2DE-4026-8EBA-565C998726CB}" dt="2022-04-13T14:16:13.587" v="47" actId="6549"/>
        <pc:sldMkLst>
          <pc:docMk/>
          <pc:sldMk cId="1554836566" sldId="562"/>
        </pc:sldMkLst>
      </pc:sldChg>
      <pc:sldChg chg="modNotesTx">
        <pc:chgData name="Xue Yinxing" userId="c08c9c761dfa8d0d" providerId="LiveId" clId="{DD448857-D2DE-4026-8EBA-565C998726CB}" dt="2022-04-13T14:18:50.889" v="53"/>
        <pc:sldMkLst>
          <pc:docMk/>
          <pc:sldMk cId="515928606" sldId="563"/>
        </pc:sldMkLst>
      </pc:sldChg>
      <pc:sldChg chg="modNotesTx">
        <pc:chgData name="Xue Yinxing" userId="c08c9c761dfa8d0d" providerId="LiveId" clId="{DD448857-D2DE-4026-8EBA-565C998726CB}" dt="2022-04-13T15:06:28.771" v="56"/>
        <pc:sldMkLst>
          <pc:docMk/>
          <pc:sldMk cId="768680522" sldId="569"/>
        </pc:sldMkLst>
      </pc:sldChg>
      <pc:sldChg chg="modNotesTx">
        <pc:chgData name="Xue Yinxing" userId="c08c9c761dfa8d0d" providerId="LiveId" clId="{DD448857-D2DE-4026-8EBA-565C998726CB}" dt="2022-04-13T15:25:19.043" v="63"/>
        <pc:sldMkLst>
          <pc:docMk/>
          <pc:sldMk cId="1517016952" sldId="573"/>
        </pc:sldMkLst>
      </pc:sldChg>
      <pc:sldChg chg="modSp mod modNotesTx">
        <pc:chgData name="Xue Yinxing" userId="c08c9c761dfa8d0d" providerId="LiveId" clId="{DD448857-D2DE-4026-8EBA-565C998726CB}" dt="2022-04-13T16:12:37.407" v="65"/>
        <pc:sldMkLst>
          <pc:docMk/>
          <pc:sldMk cId="511849112" sldId="591"/>
        </pc:sldMkLst>
        <pc:spChg chg="mod">
          <ac:chgData name="Xue Yinxing" userId="c08c9c761dfa8d0d" providerId="LiveId" clId="{DD448857-D2DE-4026-8EBA-565C998726CB}" dt="2022-04-13T16:03:41.612" v="64" actId="255"/>
          <ac:spMkLst>
            <pc:docMk/>
            <pc:sldMk cId="511849112" sldId="591"/>
            <ac:spMk id="11" creationId="{00000000-0000-0000-0000-000000000000}"/>
          </ac:spMkLst>
        </pc:spChg>
      </pc:sldChg>
      <pc:sldChg chg="modSp mod">
        <pc:chgData name="Xue Yinxing" userId="c08c9c761dfa8d0d" providerId="LiveId" clId="{DD448857-D2DE-4026-8EBA-565C998726CB}" dt="2022-04-13T14:58:15.271" v="55" actId="255"/>
        <pc:sldMkLst>
          <pc:docMk/>
          <pc:sldMk cId="767905972" sldId="612"/>
        </pc:sldMkLst>
        <pc:spChg chg="mod">
          <ac:chgData name="Xue Yinxing" userId="c08c9c761dfa8d0d" providerId="LiveId" clId="{DD448857-D2DE-4026-8EBA-565C998726CB}" dt="2022-04-13T14:58:15.271" v="55" actId="255"/>
          <ac:spMkLst>
            <pc:docMk/>
            <pc:sldMk cId="767905972" sldId="612"/>
            <ac:spMk id="11" creationId="{00000000-0000-0000-0000-000000000000}"/>
          </ac:spMkLst>
        </pc:spChg>
      </pc:sldChg>
      <pc:sldChg chg="modNotesTx">
        <pc:chgData name="Xue Yinxing" userId="c08c9c761dfa8d0d" providerId="LiveId" clId="{DD448857-D2DE-4026-8EBA-565C998726CB}" dt="2022-04-13T14:38:00.341" v="54"/>
        <pc:sldMkLst>
          <pc:docMk/>
          <pc:sldMk cId="68403834" sldId="6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9EDA5-13FD-4413-863E-CD5AF6A8E5A8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78D4B-36FA-429C-BB77-AD8698DBC4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20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brooktran/archive/2012/07/22/2603540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NTP/1100433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aike.baidu.com/item/%E5%9B%A0%E7%89%B9%E7%BD%91/114119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682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28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https://www.cnblogs.com/brooktran/archive/2012/07/22/2603540.html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396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http://softarch.cis.strath.ac.uk/PLJHD/Patterns/JHDDomainOverview.html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JHotDraw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及设计模式的矢量图形开发研究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https://www.ifis.uni-luebeck.de/~moeller/publist-sts-pw-and-m/source/papers/2004/savo04.pdf</a:t>
            </a:r>
            <a:endParaRPr lang="zh-CN" altLang="en-US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055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465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987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Drawing</a:t>
            </a:r>
            <a:r>
              <a:rPr lang="zh-CN" altLang="en-US" dirty="0"/>
              <a:t>（</a:t>
            </a:r>
            <a:r>
              <a:rPr lang="en-US" altLang="zh-CN" dirty="0"/>
              <a:t>Model</a:t>
            </a:r>
            <a:r>
              <a:rPr lang="zh-CN" altLang="en-US" dirty="0"/>
              <a:t>）：</a:t>
            </a:r>
            <a:r>
              <a:rPr lang="en-US" altLang="zh-CN" dirty="0"/>
              <a:t>A drawing is a container for Figures. A drawing can hold multiple figures, but a figure can only be in one drawing at a time. A drawing can be in one or multiple drawing-views.</a:t>
            </a:r>
          </a:p>
          <a:p>
            <a:r>
              <a:rPr lang="en-US" altLang="zh-CN" dirty="0" err="1"/>
              <a:t>DrawingView</a:t>
            </a:r>
            <a:r>
              <a:rPr lang="zh-CN" altLang="en-US" dirty="0"/>
              <a:t>（</a:t>
            </a:r>
            <a:r>
              <a:rPr lang="en-US" altLang="zh-CN" dirty="0"/>
              <a:t>View</a:t>
            </a:r>
            <a:r>
              <a:rPr lang="zh-CN" altLang="en-US" dirty="0"/>
              <a:t>）：</a:t>
            </a:r>
            <a:r>
              <a:rPr lang="en-US" altLang="zh-CN" dirty="0"/>
              <a:t>A drawing-view paints a drawing on a </a:t>
            </a:r>
            <a:r>
              <a:rPr lang="en-US" altLang="zh-CN" dirty="0" err="1"/>
              <a:t>JComponent</a:t>
            </a:r>
            <a:r>
              <a:rPr lang="en-US" altLang="zh-CN" dirty="0"/>
              <a:t>. A drawing-view can hold only one drawing at a time, but a drawing can be in multiple drawing-views at the same time. </a:t>
            </a:r>
          </a:p>
          <a:p>
            <a:r>
              <a:rPr lang="en-US" altLang="zh-CN" dirty="0" err="1"/>
              <a:t>DrawingEditor</a:t>
            </a:r>
            <a:r>
              <a:rPr lang="en-US" altLang="zh-CN" dirty="0"/>
              <a:t>(Controller)</a:t>
            </a:r>
            <a:r>
              <a:rPr lang="zh-CN" altLang="en-US" dirty="0"/>
              <a:t>：</a:t>
            </a:r>
            <a:r>
              <a:rPr lang="en-US" altLang="zh-CN" dirty="0"/>
              <a:t>A drawing editor coordinates drawing tools and drawing views. For applications with a Windows-style multiple document interface (MDI) there is typically one drawing editor instance per parent window. All views within a parent window share the toolbars and drawing palettes provided be the parent window.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286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图为</a:t>
            </a:r>
            <a:r>
              <a:rPr lang="en-US" altLang="zh-CN" dirty="0"/>
              <a:t>Drawing</a:t>
            </a:r>
            <a:r>
              <a:rPr lang="zh-CN" altLang="en-US" dirty="0"/>
              <a:t>（</a:t>
            </a:r>
            <a:r>
              <a:rPr lang="en-US" altLang="zh-CN" dirty="0"/>
              <a:t>Model</a:t>
            </a:r>
            <a:r>
              <a:rPr lang="zh-CN" altLang="en-US" dirty="0"/>
              <a:t>）的相关继承树，顶级接口</a:t>
            </a:r>
            <a:r>
              <a:rPr lang="en-US" altLang="zh-CN" dirty="0"/>
              <a:t>Figure</a:t>
            </a:r>
            <a:r>
              <a:rPr lang="zh-CN" altLang="en-US" dirty="0"/>
              <a:t>定义了图形的一些特征和属性，例如可见性、层级、边界、位置等。</a:t>
            </a:r>
            <a:r>
              <a:rPr lang="en-US" altLang="zh-CN" dirty="0"/>
              <a:t>Drawing</a:t>
            </a:r>
            <a:r>
              <a:rPr lang="zh-CN" altLang="en-US" dirty="0"/>
              <a:t>接口除了实现这些基础功能外，还提供了一些额外的特性，包括持久化定义、撤销（</a:t>
            </a:r>
            <a:r>
              <a:rPr lang="en-US" altLang="zh-CN" dirty="0"/>
              <a:t>undo</a:t>
            </a:r>
            <a:r>
              <a:rPr lang="zh-CN" altLang="en-US" dirty="0"/>
              <a:t>）实现、快速搜索孩子控件等。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05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</a:t>
            </a:r>
            <a:r>
              <a:rPr lang="en-US" altLang="zh-CN" dirty="0"/>
              <a:t>Drawing</a:t>
            </a:r>
            <a:r>
              <a:rPr lang="zh-CN" altLang="en-US" dirty="0"/>
              <a:t>本质上也可以看做是一个</a:t>
            </a:r>
            <a:r>
              <a:rPr lang="en-US" altLang="zh-CN" dirty="0"/>
              <a:t>Figure</a:t>
            </a:r>
            <a:r>
              <a:rPr lang="zh-CN" altLang="en-US" dirty="0"/>
              <a:t>的容器，所以它提供了一个</a:t>
            </a:r>
            <a:r>
              <a:rPr lang="en-US" altLang="zh-CN" dirty="0"/>
              <a:t>draw()</a:t>
            </a:r>
            <a:r>
              <a:rPr lang="zh-CN" altLang="en-US" dirty="0"/>
              <a:t>方法，该方法遍历所有需要绘制的控件，并提供了相应的</a:t>
            </a:r>
            <a:r>
              <a:rPr lang="en-US" altLang="zh-CN" dirty="0"/>
              <a:t>Drawing</a:t>
            </a:r>
            <a:r>
              <a:rPr lang="zh-CN" altLang="en-US" dirty="0"/>
              <a:t>绘制策略和参数（注意它不是真正的绘制者，这些方法会被</a:t>
            </a:r>
            <a:r>
              <a:rPr lang="en-US" altLang="zh-CN" dirty="0" err="1"/>
              <a:t>DrawingView</a:t>
            </a:r>
            <a:r>
              <a:rPr lang="zh-CN" altLang="en-US" dirty="0"/>
              <a:t>调用）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418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735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DrawingView</a:t>
            </a:r>
            <a:r>
              <a:rPr lang="zh-CN" altLang="en-US" dirty="0"/>
              <a:t>中提供了一个模板方法</a:t>
            </a:r>
            <a:r>
              <a:rPr lang="en-US" altLang="zh-CN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paintComponent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zh-CN" altLang="en-US" dirty="0"/>
              <a:t>，该方法中定义了绘制一个具体视图的详细步骤，从而是控件最终能绘制在界面上。如果用户需要修改其中某个过程的绘制方法，只要重写对应的方法即可。</a:t>
            </a:r>
            <a:endParaRPr lang="en-US" altLang="zh-CN" dirty="0"/>
          </a:p>
          <a:p>
            <a:r>
              <a:rPr lang="zh-CN" altLang="en-US" dirty="0"/>
              <a:t>此外，</a:t>
            </a:r>
            <a:r>
              <a:rPr lang="en-US" altLang="zh-CN" dirty="0" err="1"/>
              <a:t>drawDrawing</a:t>
            </a:r>
            <a:r>
              <a:rPr lang="en-US" altLang="zh-CN" dirty="0"/>
              <a:t>()</a:t>
            </a:r>
            <a:r>
              <a:rPr lang="zh-CN" altLang="en-US" dirty="0"/>
              <a:t>方法会（间接）调用之前提到的</a:t>
            </a:r>
            <a:r>
              <a:rPr lang="en-US" altLang="zh-CN" dirty="0"/>
              <a:t>Drawing</a:t>
            </a:r>
            <a:r>
              <a:rPr lang="zh-CN" altLang="en-US" dirty="0"/>
              <a:t>中的</a:t>
            </a:r>
            <a:r>
              <a:rPr lang="en-US" altLang="zh-CN" dirty="0"/>
              <a:t>draw()</a:t>
            </a:r>
            <a:r>
              <a:rPr lang="zh-CN" altLang="en-US" dirty="0"/>
              <a:t>方法中提供了绘制策略和参数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90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模式和框架的区别？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148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210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DrawingEditor</a:t>
            </a:r>
            <a:r>
              <a:rPr lang="zh-CN" altLang="en-US" dirty="0"/>
              <a:t>内部维护了它所控制的</a:t>
            </a:r>
            <a:r>
              <a:rPr lang="en-US" altLang="zh-CN" dirty="0" err="1"/>
              <a:t>DrawingView</a:t>
            </a:r>
            <a:r>
              <a:rPr lang="zh-CN" altLang="en-US" dirty="0"/>
              <a:t>的集合，以及一个用于处理事件的类型为</a:t>
            </a:r>
            <a:r>
              <a:rPr lang="en-US" altLang="zh-CN" dirty="0"/>
              <a:t>Tool</a:t>
            </a:r>
            <a:r>
              <a:rPr lang="zh-CN" altLang="en-US" dirty="0"/>
              <a:t>的对象。</a:t>
            </a:r>
            <a:endParaRPr lang="en-US" altLang="zh-CN" dirty="0"/>
          </a:p>
          <a:p>
            <a:r>
              <a:rPr lang="en-US" altLang="zh-CN" dirty="0"/>
              <a:t>Tool</a:t>
            </a:r>
            <a:r>
              <a:rPr lang="zh-CN" altLang="en-US" dirty="0"/>
              <a:t>的实质是一系列的监听器，</a:t>
            </a:r>
            <a:r>
              <a:rPr lang="en-US" altLang="zh-CN" dirty="0" err="1"/>
              <a:t>DrawingEditor</a:t>
            </a:r>
            <a:r>
              <a:rPr lang="zh-CN" altLang="en-US" dirty="0"/>
              <a:t>通过这些监听器来处理相关的用户事件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917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75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https://www.cnblogs.com/brooktran/archive/2012/07/22/2603540.html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019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94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161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40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942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2255" algn="just">
              <a:spcAft>
                <a:spcPts val="0"/>
              </a:spcAft>
            </a:pPr>
            <a:r>
              <a:rPr lang="zh-CN" altLang="en-US" sz="1200" b="1" kern="100" dirty="0">
                <a:latin typeface="Times New Roman"/>
                <a:ea typeface="宋体"/>
                <a:cs typeface="Times New Roman"/>
              </a:rPr>
              <a:t>组合模式：</a:t>
            </a:r>
            <a:r>
              <a:rPr lang="zh-CN" altLang="en-US" sz="1200" b="0" kern="100" dirty="0">
                <a:latin typeface="Times New Roman"/>
                <a:ea typeface="宋体"/>
                <a:cs typeface="Times New Roman"/>
              </a:rPr>
              <a:t>组合多个对象形成</a:t>
            </a:r>
            <a:r>
              <a:rPr lang="zh-CN" altLang="en-US" sz="1200" b="1" kern="100" dirty="0">
                <a:solidFill>
                  <a:srgbClr val="FF0000"/>
                </a:solidFill>
                <a:latin typeface="Times New Roman"/>
                <a:ea typeface="宋体"/>
                <a:cs typeface="Times New Roman"/>
              </a:rPr>
              <a:t>树形结构</a:t>
            </a:r>
            <a:r>
              <a:rPr lang="zh-CN" altLang="en-US" sz="1200" b="0" kern="100" dirty="0">
                <a:latin typeface="Times New Roman"/>
                <a:ea typeface="宋体"/>
                <a:cs typeface="Times New Roman"/>
              </a:rPr>
              <a:t>以表示</a:t>
            </a:r>
            <a:r>
              <a:rPr lang="zh-CN" altLang="en-US" sz="1200" b="1" kern="100" dirty="0">
                <a:solidFill>
                  <a:srgbClr val="FF0000"/>
                </a:solidFill>
                <a:latin typeface="Times New Roman"/>
                <a:ea typeface="宋体"/>
                <a:cs typeface="Times New Roman"/>
              </a:rPr>
              <a:t>具有部分</a:t>
            </a:r>
            <a:r>
              <a:rPr lang="en-US" altLang="zh-CN" sz="1200" b="1" kern="100" dirty="0">
                <a:solidFill>
                  <a:srgbClr val="FF0000"/>
                </a:solidFill>
                <a:latin typeface="Times New Roman"/>
                <a:ea typeface="宋体"/>
                <a:cs typeface="Times New Roman"/>
              </a:rPr>
              <a:t>-</a:t>
            </a:r>
            <a:r>
              <a:rPr lang="zh-CN" altLang="en-US" sz="1200" b="1" kern="100" dirty="0">
                <a:solidFill>
                  <a:srgbClr val="FF0000"/>
                </a:solidFill>
                <a:latin typeface="Times New Roman"/>
                <a:ea typeface="宋体"/>
                <a:cs typeface="Times New Roman"/>
              </a:rPr>
              <a:t>整体关系的层次结构</a:t>
            </a:r>
            <a:r>
              <a:rPr lang="zh-CN" altLang="en-US" sz="1200" b="0" kern="100" dirty="0">
                <a:latin typeface="Times New Roman"/>
                <a:ea typeface="宋体"/>
                <a:cs typeface="Times New Roman"/>
              </a:rPr>
              <a:t>。组合模式让客户端可以</a:t>
            </a:r>
            <a:r>
              <a:rPr lang="zh-CN" altLang="en-US" sz="1200" b="1" kern="100" dirty="0">
                <a:solidFill>
                  <a:srgbClr val="FF0000"/>
                </a:solidFill>
                <a:latin typeface="Times New Roman"/>
                <a:ea typeface="宋体"/>
                <a:cs typeface="Times New Roman"/>
              </a:rPr>
              <a:t>统一</a:t>
            </a:r>
            <a:r>
              <a:rPr lang="zh-CN" altLang="en-US" sz="1200" b="0" kern="100" dirty="0">
                <a:latin typeface="Times New Roman"/>
                <a:ea typeface="宋体"/>
                <a:cs typeface="Times New Roman"/>
              </a:rPr>
              <a:t>对待单个对象和组合对象。</a:t>
            </a:r>
            <a:endParaRPr lang="en-US" altLang="zh-CN" sz="1200" b="0" kern="100" dirty="0">
              <a:latin typeface="Times New Roman"/>
              <a:ea typeface="宋体"/>
              <a:cs typeface="Times New Roman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743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2255" algn="just">
              <a:spcAft>
                <a:spcPts val="0"/>
              </a:spcAft>
            </a:pPr>
            <a:endParaRPr lang="en-US" altLang="zh-CN" sz="1200" kern="100" dirty="0">
              <a:latin typeface="Times New Roman"/>
              <a:ea typeface="宋体"/>
              <a:cs typeface="Times New Roman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033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https://baike.baidu.com/item/spring/85061 spring </a:t>
            </a:r>
            <a:r>
              <a:rPr lang="zh-CN" altLang="en-US" dirty="0"/>
              <a:t>（由</a:t>
            </a:r>
            <a:r>
              <a:rPr lang="en-US" altLang="zh-CN" dirty="0"/>
              <a:t>Rod Johnson</a:t>
            </a:r>
            <a:r>
              <a:rPr lang="zh-CN" altLang="en-US" dirty="0"/>
              <a:t>创建的一个开源框架）</a:t>
            </a:r>
            <a:endParaRPr lang="en-US" altLang="zh-CN" dirty="0"/>
          </a:p>
          <a:p>
            <a:r>
              <a:rPr lang="en-US" altLang="zh-CN" dirty="0"/>
              <a:t>https://zh.wikipedia.org/wiki/Struts    </a:t>
            </a:r>
            <a:r>
              <a:rPr lang="zh-CN" altLang="en-US" dirty="0"/>
              <a:t>维基百科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https://www.cnblogs.com/brooktran/archive/2012/07/22/2603540.html   </a:t>
            </a:r>
            <a:r>
              <a:rPr lang="en-US" altLang="zh-CN" b="1" i="0" u="sng" dirty="0" err="1">
                <a:solidFill>
                  <a:srgbClr val="223355"/>
                </a:solidFill>
                <a:effectLst/>
                <a:latin typeface="PingFang SC"/>
                <a:hlinkClick r:id="rId3"/>
              </a:rPr>
              <a:t>JHotDraw</a:t>
            </a:r>
            <a:r>
              <a:rPr lang="zh-CN" altLang="en-US" b="1" i="0" u="sng" dirty="0">
                <a:solidFill>
                  <a:srgbClr val="223355"/>
                </a:solidFill>
                <a:effectLst/>
                <a:latin typeface="PingFang SC"/>
                <a:hlinkClick r:id="rId3"/>
              </a:rPr>
              <a:t>应用程序框架</a:t>
            </a:r>
            <a:endParaRPr lang="zh-CN" altLang="en-US" b="1" i="0" dirty="0">
              <a:solidFill>
                <a:srgbClr val="000000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5981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00" dirty="0">
                <a:latin typeface="Times New Roman"/>
                <a:ea typeface="宋体"/>
                <a:cs typeface="Times New Roman"/>
              </a:rPr>
              <a:t>观察者模式：</a:t>
            </a:r>
            <a:r>
              <a:rPr lang="zh-CN" altLang="en-US" sz="1200" kern="100" dirty="0">
                <a:latin typeface="Times New Roman"/>
                <a:ea typeface="宋体"/>
                <a:cs typeface="Times New Roman"/>
              </a:rPr>
              <a:t>定义对象之间的一种</a:t>
            </a:r>
            <a:r>
              <a:rPr lang="zh-CN" altLang="en-US" sz="1200" b="1" kern="100" dirty="0">
                <a:solidFill>
                  <a:srgbClr val="FF3300"/>
                </a:solidFill>
                <a:latin typeface="Times New Roman"/>
                <a:ea typeface="宋体"/>
                <a:cs typeface="Times New Roman"/>
              </a:rPr>
              <a:t>一对多依赖关系</a:t>
            </a:r>
            <a:r>
              <a:rPr lang="zh-CN" altLang="en-US" sz="1200" kern="100" dirty="0">
                <a:latin typeface="Times New Roman"/>
                <a:ea typeface="宋体"/>
                <a:cs typeface="Times New Roman"/>
              </a:rPr>
              <a:t>，使得每当</a:t>
            </a:r>
            <a:r>
              <a:rPr lang="zh-CN" altLang="en-US" sz="1200" b="1" kern="100" dirty="0">
                <a:solidFill>
                  <a:srgbClr val="FF3300"/>
                </a:solidFill>
                <a:latin typeface="Times New Roman"/>
                <a:ea typeface="宋体"/>
                <a:cs typeface="Times New Roman"/>
              </a:rPr>
              <a:t>一个对象状态发生改变</a:t>
            </a:r>
            <a:r>
              <a:rPr lang="zh-CN" altLang="en-US" sz="1200" kern="100" dirty="0">
                <a:latin typeface="Times New Roman"/>
                <a:ea typeface="宋体"/>
                <a:cs typeface="Times New Roman"/>
              </a:rPr>
              <a:t>时，其相关依赖对象</a:t>
            </a:r>
            <a:r>
              <a:rPr lang="zh-CN" altLang="en-US" sz="1200" b="1" kern="100" dirty="0">
                <a:solidFill>
                  <a:srgbClr val="FF3300"/>
                </a:solidFill>
                <a:latin typeface="Times New Roman"/>
                <a:ea typeface="宋体"/>
                <a:cs typeface="Times New Roman"/>
              </a:rPr>
              <a:t>都得到通知并被自动更新</a:t>
            </a:r>
            <a:r>
              <a:rPr lang="zh-CN" altLang="en-US" sz="1200" kern="100" dirty="0">
                <a:latin typeface="Times New Roman"/>
                <a:ea typeface="宋体"/>
                <a:cs typeface="Times New Roman"/>
              </a:rPr>
              <a:t>。</a:t>
            </a:r>
            <a:endParaRPr lang="en-US" altLang="zh-CN" sz="1200" kern="100" dirty="0">
              <a:latin typeface="Times New Roman"/>
              <a:ea typeface="宋体"/>
              <a:cs typeface="Times New Roman"/>
            </a:endParaRPr>
          </a:p>
          <a:p>
            <a:r>
              <a:rPr lang="zh-CN" altLang="en-US" dirty="0"/>
              <a:t>通俗简单的例子：猫一叫，老鼠就跑。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519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2255" algn="just">
              <a:spcAft>
                <a:spcPts val="0"/>
              </a:spcAft>
            </a:pPr>
            <a:endParaRPr lang="en-US" altLang="zh-CN" sz="1200" kern="100" dirty="0">
              <a:latin typeface="Times New Roman"/>
              <a:ea typeface="宋体"/>
              <a:cs typeface="Times New Roman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36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2255" algn="just">
              <a:spcAft>
                <a:spcPts val="0"/>
              </a:spcAft>
            </a:pPr>
            <a:r>
              <a:rPr lang="zh-CN" altLang="en-US" sz="1200" b="1" kern="100" dirty="0">
                <a:latin typeface="Times New Roman"/>
                <a:ea typeface="宋体"/>
                <a:cs typeface="Times New Roman"/>
              </a:rPr>
              <a:t>策略模式：</a:t>
            </a:r>
            <a:r>
              <a:rPr lang="zh-CN" altLang="en-US" sz="1200" kern="100" dirty="0">
                <a:latin typeface="Times New Roman"/>
                <a:ea typeface="宋体"/>
                <a:cs typeface="Times New Roman"/>
              </a:rPr>
              <a:t>定义</a:t>
            </a:r>
            <a:r>
              <a:rPr lang="zh-CN" altLang="en-US" sz="1200" b="1" kern="100" dirty="0">
                <a:solidFill>
                  <a:srgbClr val="FF3300"/>
                </a:solidFill>
                <a:latin typeface="Times New Roman"/>
                <a:ea typeface="宋体"/>
                <a:cs typeface="Times New Roman"/>
              </a:rPr>
              <a:t>一系列算法</a:t>
            </a:r>
            <a:r>
              <a:rPr lang="zh-CN" altLang="en-US" sz="1200" kern="100" dirty="0">
                <a:solidFill>
                  <a:srgbClr val="FF3300"/>
                </a:solidFill>
                <a:latin typeface="Times New Roman"/>
                <a:ea typeface="宋体"/>
                <a:cs typeface="Times New Roman"/>
              </a:rPr>
              <a:t>，</a:t>
            </a:r>
            <a:r>
              <a:rPr lang="zh-CN" altLang="en-US" sz="1200" b="1" kern="100" dirty="0">
                <a:solidFill>
                  <a:srgbClr val="FF3300"/>
                </a:solidFill>
                <a:latin typeface="Times New Roman"/>
                <a:ea typeface="宋体"/>
                <a:cs typeface="Times New Roman"/>
              </a:rPr>
              <a:t>将每一个算法封装起来</a:t>
            </a:r>
            <a:r>
              <a:rPr lang="zh-CN" altLang="en-US" sz="1200" kern="100" dirty="0">
                <a:latin typeface="Times New Roman"/>
                <a:ea typeface="宋体"/>
                <a:cs typeface="Times New Roman"/>
              </a:rPr>
              <a:t>，并让它们可以相互替换。策略模式让算法可以独立于使用它的客户变化。</a:t>
            </a:r>
            <a:endParaRPr lang="en-US" altLang="zh-CN" sz="1200" kern="100" dirty="0">
              <a:latin typeface="Times New Roman"/>
              <a:ea typeface="宋体"/>
              <a:cs typeface="Times New Roman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477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2255" algn="just">
              <a:spcAft>
                <a:spcPts val="0"/>
              </a:spcAft>
            </a:pPr>
            <a:endParaRPr lang="en-US" altLang="zh-CN" sz="1200" kern="100" dirty="0">
              <a:latin typeface="Times New Roman"/>
              <a:ea typeface="宋体"/>
              <a:cs typeface="Times New Roman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5205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2255" algn="just">
              <a:spcAft>
                <a:spcPts val="0"/>
              </a:spcAft>
            </a:pPr>
            <a:endParaRPr lang="en-US" altLang="zh-CN" sz="1200" kern="100" dirty="0">
              <a:latin typeface="Times New Roman"/>
              <a:ea typeface="宋体"/>
              <a:cs typeface="Times New Roman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4915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2255" algn="just">
              <a:spcAft>
                <a:spcPts val="0"/>
              </a:spcAft>
            </a:pPr>
            <a:endParaRPr lang="en-US" altLang="zh-CN" sz="1200" kern="100" dirty="0">
              <a:latin typeface="Times New Roman"/>
              <a:ea typeface="宋体"/>
              <a:cs typeface="Times New Roman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7683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181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471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914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简单网络时间协议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Simple Network Time Protocol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），由 </a:t>
            </a:r>
            <a:r>
              <a:rPr lang="en-US" altLang="zh-CN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3"/>
              </a:rPr>
              <a:t>NTP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改编而来，主要用来同步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4"/>
              </a:rPr>
              <a:t>因特网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中的计算机时钟。在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RFC2030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中定义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486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60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765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78D4B-36FA-429C-BB77-AD8698DBC4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436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79DC-E8DB-4FCC-9CD8-FD893B527179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0F3F2-2499-4B6B-A66A-78277AC84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565905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79DC-E8DB-4FCC-9CD8-FD893B527179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0F3F2-2499-4B6B-A66A-78277AC84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756755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79DC-E8DB-4FCC-9CD8-FD893B527179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0F3F2-2499-4B6B-A66A-78277AC84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85219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79DC-E8DB-4FCC-9CD8-FD893B527179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0F3F2-2499-4B6B-A66A-78277AC84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97307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79DC-E8DB-4FCC-9CD8-FD893B527179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0F3F2-2499-4B6B-A66A-78277AC84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893502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79DC-E8DB-4FCC-9CD8-FD893B527179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0F3F2-2499-4B6B-A66A-78277AC84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581715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79DC-E8DB-4FCC-9CD8-FD893B527179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0F3F2-2499-4B6B-A66A-78277AC84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23449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79DC-E8DB-4FCC-9CD8-FD893B527179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0F3F2-2499-4B6B-A66A-78277AC84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393321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79DC-E8DB-4FCC-9CD8-FD893B527179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0F3F2-2499-4B6B-A66A-78277AC84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058684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79DC-E8DB-4FCC-9CD8-FD893B527179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0F3F2-2499-4B6B-A66A-78277AC84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91550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79DC-E8DB-4FCC-9CD8-FD893B527179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0F3F2-2499-4B6B-A66A-78277AC84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635330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D79DC-E8DB-4FCC-9CD8-FD893B527179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0F3F2-2499-4B6B-A66A-78277AC84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23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hotdraw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" y="3088258"/>
            <a:ext cx="9144000" cy="131121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899475" y="-677390"/>
            <a:ext cx="1513063" cy="1304365"/>
          </a:xfrm>
          <a:prstGeom prst="hexagon">
            <a:avLst/>
          </a:prstGeom>
          <a:noFill/>
          <a:ln w="28575">
            <a:solidFill>
              <a:srgbClr val="0329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>
            <a:off x="2123157" y="-1683"/>
            <a:ext cx="1513063" cy="1304365"/>
          </a:xfrm>
          <a:prstGeom prst="hexagon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>
            <a:off x="899475" y="672345"/>
            <a:ext cx="1513063" cy="1304365"/>
          </a:xfrm>
          <a:prstGeom prst="hexagon">
            <a:avLst/>
          </a:prstGeom>
          <a:solidFill>
            <a:srgbClr val="8AA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/>
          <p:nvPr/>
        </p:nvSpPr>
        <p:spPr>
          <a:xfrm>
            <a:off x="-336177" y="-1683"/>
            <a:ext cx="1513063" cy="1304365"/>
          </a:xfrm>
          <a:prstGeom prst="hexagon">
            <a:avLst/>
          </a:prstGeom>
          <a:solidFill>
            <a:srgbClr val="032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/>
          <p:nvPr/>
        </p:nvSpPr>
        <p:spPr>
          <a:xfrm>
            <a:off x="-336177" y="1344682"/>
            <a:ext cx="1513063" cy="1304365"/>
          </a:xfrm>
          <a:prstGeom prst="hexagon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>
            <a:off x="3350336" y="-655549"/>
            <a:ext cx="1513063" cy="1304365"/>
          </a:xfrm>
          <a:prstGeom prst="hexagon">
            <a:avLst/>
          </a:prstGeom>
          <a:solidFill>
            <a:srgbClr val="8AA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六边形 10"/>
          <p:cNvSpPr/>
          <p:nvPr/>
        </p:nvSpPr>
        <p:spPr>
          <a:xfrm>
            <a:off x="3350336" y="680705"/>
            <a:ext cx="1513063" cy="1304365"/>
          </a:xfrm>
          <a:prstGeom prst="hexagon">
            <a:avLst/>
          </a:prstGeom>
          <a:noFill/>
          <a:ln w="28575">
            <a:solidFill>
              <a:srgbClr val="0329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-6" y="3079361"/>
            <a:ext cx="9144003" cy="12885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4600" b="1" dirty="0">
                <a:solidFill>
                  <a:schemeClr val="bg1"/>
                </a:solidFill>
              </a:rPr>
              <a:t>11. </a:t>
            </a:r>
            <a:r>
              <a:rPr kumimoji="1" lang="zh-CN" altLang="en-US" sz="4600" b="1" dirty="0">
                <a:solidFill>
                  <a:schemeClr val="bg1"/>
                </a:solidFill>
              </a:rPr>
              <a:t>软件设计</a:t>
            </a:r>
            <a:endParaRPr kumimoji="1" lang="en-US" altLang="zh-CN" sz="4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4600" b="1" dirty="0">
                <a:solidFill>
                  <a:schemeClr val="bg1"/>
                </a:solidFill>
              </a:rPr>
              <a:t>—</a:t>
            </a:r>
            <a:r>
              <a:rPr kumimoji="1" lang="zh-CN" altLang="en-US" sz="4600" b="1" dirty="0">
                <a:solidFill>
                  <a:schemeClr val="bg1"/>
                </a:solidFill>
              </a:rPr>
              <a:t>设计框架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DC5C3C6-BED4-4CCB-B764-81CF92E6499D}"/>
              </a:ext>
            </a:extLst>
          </p:cNvPr>
          <p:cNvSpPr/>
          <p:nvPr/>
        </p:nvSpPr>
        <p:spPr>
          <a:xfrm>
            <a:off x="4863399" y="0"/>
            <a:ext cx="4280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070C0"/>
                </a:solidFill>
              </a:rPr>
              <a:t>CS2001</a:t>
            </a:r>
          </a:p>
          <a:p>
            <a:pPr algn="ctr"/>
            <a:r>
              <a:rPr kumimoji="1" lang="zh-CN" altLang="en-US" sz="6000" b="1" dirty="0">
                <a:solidFill>
                  <a:srgbClr val="0070C0"/>
                </a:solidFill>
              </a:rPr>
              <a:t>软件工程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E0A7C98-1E01-45F9-B6B6-9FE2E6F096A3}"/>
              </a:ext>
            </a:extLst>
          </p:cNvPr>
          <p:cNvSpPr txBox="1"/>
          <p:nvPr/>
        </p:nvSpPr>
        <p:spPr>
          <a:xfrm>
            <a:off x="3670465" y="6443201"/>
            <a:ext cx="8942295" cy="59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kumimoji="1" lang="zh-CN" altLang="en-US" sz="14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复旦大学软件学院</a:t>
            </a:r>
          </a:p>
          <a:p>
            <a:pPr algn="ctr"/>
            <a:endParaRPr lang="en-US" altLang="zh-CN" sz="2000" b="1" dirty="0">
              <a:solidFill>
                <a:srgbClr val="03295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6439E7B-B59B-48A9-B41B-0E0232C79271}"/>
              </a:ext>
            </a:extLst>
          </p:cNvPr>
          <p:cNvSpPr txBox="1"/>
          <p:nvPr/>
        </p:nvSpPr>
        <p:spPr>
          <a:xfrm>
            <a:off x="6180345" y="6417188"/>
            <a:ext cx="1025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课件来源</a:t>
            </a:r>
          </a:p>
        </p:txBody>
      </p:sp>
    </p:spTree>
    <p:extLst>
      <p:ext uri="{BB962C8B-B14F-4D97-AF65-F5344CB8AC3E}">
        <p14:creationId xmlns:p14="http://schemas.microsoft.com/office/powerpoint/2010/main" val="205220988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4341253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JHotDraw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设计特性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5460985"/>
            <a:ext cx="9144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  <a:latin typeface="+mn-ea"/>
              </a:rPr>
              <a:t>本身是一个可以直接使用的图形编辑</a:t>
            </a:r>
            <a:r>
              <a:rPr lang="zh-CN" altLang="en-US" sz="3600" b="1">
                <a:solidFill>
                  <a:srgbClr val="FF0000"/>
                </a:solidFill>
                <a:latin typeface="+mn-ea"/>
              </a:rPr>
              <a:t>应用，</a:t>
            </a:r>
          </a:p>
          <a:p>
            <a:pPr algn="ctr"/>
            <a:r>
              <a:rPr lang="zh-CN" altLang="en-US" sz="3600" b="1" dirty="0">
                <a:solidFill>
                  <a:srgbClr val="FF0000"/>
                </a:solidFill>
                <a:latin typeface="+mn-ea"/>
              </a:rPr>
              <a:t>同时支持插件化扩展和定制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92" y="1049872"/>
            <a:ext cx="5405830" cy="43262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606622" y="1204986"/>
            <a:ext cx="353737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/>
              <a:t>遵循</a:t>
            </a:r>
            <a:r>
              <a:rPr lang="zh-CN" altLang="en-US" sz="3200" b="1" dirty="0"/>
              <a:t>MVC架构模式</a:t>
            </a:r>
          </a:p>
          <a:p>
            <a:endParaRPr lang="zh-CN" altLang="en-US" sz="3200" b="1" dirty="0"/>
          </a:p>
          <a:p>
            <a:r>
              <a:rPr lang="zh-CN" altLang="en-US" sz="3200" b="1" dirty="0"/>
              <a:t>为插件化开发提供了一套精巧的设计结构</a:t>
            </a:r>
          </a:p>
          <a:p>
            <a:endParaRPr lang="zh-CN" altLang="en-US" sz="3200" b="1" dirty="0"/>
          </a:p>
          <a:p>
            <a:r>
              <a:rPr lang="zh-CN" altLang="en-US" sz="3200" b="1" dirty="0"/>
              <a:t>内部包含很多设计模式的具体实例</a:t>
            </a:r>
          </a:p>
        </p:txBody>
      </p:sp>
    </p:spTree>
    <p:extLst>
      <p:ext uri="{BB962C8B-B14F-4D97-AF65-F5344CB8AC3E}">
        <p14:creationId xmlns:p14="http://schemas.microsoft.com/office/powerpoint/2010/main" val="11759161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5264583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JHotDraw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插件应用实例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C112D-997D-794D-A5CB-B02A0D28AD3B}"/>
              </a:ext>
            </a:extLst>
          </p:cNvPr>
          <p:cNvSpPr txBox="1"/>
          <p:nvPr/>
        </p:nvSpPr>
        <p:spPr>
          <a:xfrm>
            <a:off x="144460" y="977516"/>
            <a:ext cx="2132379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1" dirty="0">
                <a:latin typeface="Times" pitchFamily="2" charset="0"/>
                <a:ea typeface="微软雅黑" panose="020B0503020204020204" pitchFamily="34" charset="-122"/>
              </a:rPr>
              <a:t>Draw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b="1" dirty="0">
                <a:latin typeface="Times" pitchFamily="2" charset="0"/>
                <a:ea typeface="微软雅黑" panose="020B0503020204020204" pitchFamily="34" charset="-122"/>
              </a:rPr>
              <a:t>Net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1" dirty="0">
                <a:latin typeface="Times" pitchFamily="2" charset="0"/>
                <a:ea typeface="微软雅黑" panose="020B0503020204020204" pitchFamily="34" charset="-122"/>
              </a:rPr>
              <a:t>PERT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1" dirty="0">
                <a:latin typeface="Times" pitchFamily="2" charset="0"/>
                <a:ea typeface="微软雅黑" panose="020B0503020204020204" pitchFamily="34" charset="-122"/>
              </a:rPr>
              <a:t>SVG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1" dirty="0">
                <a:latin typeface="Times" pitchFamily="2" charset="0"/>
                <a:ea typeface="微软雅黑" panose="020B0503020204020204" pitchFamily="34" charset="-122"/>
              </a:rPr>
              <a:t>Teddy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DECBC-BAD2-7947-A60D-C449A14169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23" y="1192585"/>
            <a:ext cx="6123234" cy="5153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6279D-9FDA-8341-8886-5FDE39A82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23" y="1206225"/>
            <a:ext cx="6123234" cy="51007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75EF7-7DF1-E84E-BFC4-3150DBC22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23" y="1209400"/>
            <a:ext cx="6225176" cy="50964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7987E7-21F1-F549-A1B5-EF46C078B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123" y="1315131"/>
            <a:ext cx="6226816" cy="4655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E0EC9-0885-6D46-96DD-56D9677002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8825" y="1218203"/>
            <a:ext cx="6693740" cy="510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805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8410" y="168330"/>
            <a:ext cx="6649577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课堂讨论：</a:t>
            </a: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JHotDraw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扩展方式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8203"/>
            <a:ext cx="2974915" cy="23617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37793" y="939380"/>
            <a:ext cx="630620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Kaiti SC" charset="-122"/>
              </a:rPr>
              <a:t>课堂讨论：根据</a:t>
            </a:r>
            <a:r>
              <a:rPr lang="en-US" altLang="zh-CN" sz="4000" dirty="0" err="1">
                <a:latin typeface="楷体" panose="02010609060101010101" pitchFamily="49" charset="-122"/>
                <a:ea typeface="楷体" panose="02010609060101010101" pitchFamily="49" charset="-122"/>
                <a:cs typeface="Kaiti SC" charset="-122"/>
              </a:rPr>
              <a:t>JHotDraw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Kaiti SC" charset="-122"/>
              </a:rPr>
              <a:t>应用的基本功能以及这些插件应用的特性，讨论插件应用需要在哪些方面进行扩展和定制？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Kai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701695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028" y="865615"/>
            <a:ext cx="4035972" cy="365222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049872"/>
            <a:ext cx="4966139" cy="22252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8410" y="168330"/>
            <a:ext cx="3137782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架构模式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985" y="4304292"/>
            <a:ext cx="893696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FF0000"/>
                </a:solidFill>
                <a:latin typeface="Kaiti SC" charset="-122"/>
                <a:ea typeface="Kaiti SC" charset="-122"/>
                <a:cs typeface="Kaiti SC" charset="-122"/>
              </a:rPr>
              <a:t>模型、视图、控制器三者角色分离</a:t>
            </a:r>
            <a:endParaRPr lang="zh-CN" altLang="en-US" sz="2400" dirty="0">
              <a:solidFill>
                <a:srgbClr val="FF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Kaiti SC" charset="-122"/>
                <a:ea typeface="Kaiti SC" charset="-122"/>
                <a:cs typeface="Kaiti SC" charset="-122"/>
              </a:rPr>
              <a:t>模型保存需要展示和修改的数据，同时处理数据更新事件，数据发生修改后通知观察者（控制器和视图）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Kaiti SC" charset="-122"/>
                <a:ea typeface="Kaiti SC" charset="-122"/>
                <a:cs typeface="Kaiti SC" charset="-122"/>
              </a:rPr>
              <a:t>视图之间相互独立、不发生关联，收到更新通知后从模型那里读取数据进行视图更新</a:t>
            </a:r>
            <a:endParaRPr lang="en-US" altLang="zh-CN" sz="2400" dirty="0">
              <a:latin typeface="Kaiti SC" charset="-122"/>
              <a:ea typeface="Kaiti SC" charset="-122"/>
              <a:cs typeface="Kaiti SC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Kaiti SC" charset="-122"/>
                <a:ea typeface="Kaiti SC" charset="-122"/>
                <a:cs typeface="Kaiti SC" charset="-122"/>
              </a:rPr>
              <a:t>控制器根据模型数据的变化对视图进行控制（如设置显示属性）</a:t>
            </a:r>
          </a:p>
        </p:txBody>
      </p:sp>
      <p:sp>
        <p:nvSpPr>
          <p:cNvPr id="6" name="矩形 5"/>
          <p:cNvSpPr/>
          <p:nvPr/>
        </p:nvSpPr>
        <p:spPr>
          <a:xfrm>
            <a:off x="111068" y="3290903"/>
            <a:ext cx="6186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  <a:latin typeface="Kaiti SC" charset="-122"/>
                <a:ea typeface="Kaiti SC" charset="-122"/>
                <a:cs typeface="Kaiti SC" charset="-122"/>
              </a:rPr>
              <a:t>模型不依赖于控制器或视图！</a:t>
            </a:r>
            <a:endParaRPr lang="zh-CN" altLang="en-US" sz="2400" b="1" dirty="0">
              <a:solidFill>
                <a:srgbClr val="FF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4196351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21" y="980860"/>
            <a:ext cx="8522374" cy="570371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8410" y="168330"/>
            <a:ext cx="4986045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JHotDraw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6521" y="2503445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  <a:latin typeface="+mn-ea"/>
              </a:rPr>
              <a:t>界面视图</a:t>
            </a:r>
          </a:p>
        </p:txBody>
      </p:sp>
      <p:sp>
        <p:nvSpPr>
          <p:cNvPr id="9" name="矩形 8"/>
          <p:cNvSpPr/>
          <p:nvPr/>
        </p:nvSpPr>
        <p:spPr>
          <a:xfrm>
            <a:off x="6837570" y="2503445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>
                <a:solidFill>
                  <a:srgbClr val="FF0000"/>
                </a:solidFill>
                <a:latin typeface="+mn-ea"/>
              </a:rPr>
              <a:t>事件处理</a:t>
            </a:r>
            <a:endParaRPr lang="zh-CN" altLang="en-US" sz="3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37573" y="491031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  <a:latin typeface="+mn-ea"/>
              </a:rPr>
              <a:t>数据内容</a:t>
            </a:r>
          </a:p>
        </p:txBody>
      </p:sp>
      <p:sp>
        <p:nvSpPr>
          <p:cNvPr id="11" name="矩形 10"/>
          <p:cNvSpPr/>
          <p:nvPr/>
        </p:nvSpPr>
        <p:spPr>
          <a:xfrm>
            <a:off x="3443133" y="546360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  <a:latin typeface="+mn-ea"/>
              </a:rPr>
              <a:t>应用管理</a:t>
            </a:r>
          </a:p>
        </p:txBody>
      </p:sp>
    </p:spTree>
    <p:extLst>
      <p:ext uri="{BB962C8B-B14F-4D97-AF65-F5344CB8AC3E}">
        <p14:creationId xmlns:p14="http://schemas.microsoft.com/office/powerpoint/2010/main" val="2612378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4985596" cy="742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JHotDraw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257550" y="2984175"/>
            <a:ext cx="2495550" cy="1085850"/>
          </a:xfrm>
          <a:prstGeom prst="roundRect">
            <a:avLst/>
          </a:prstGeom>
          <a:noFill/>
          <a:ln w="38100">
            <a:solidFill>
              <a:srgbClr val="165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rgbClr val="1654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DrawingEditor</a:t>
            </a:r>
            <a:endParaRPr lang="en-US" altLang="zh-CN" sz="2400" dirty="0">
              <a:solidFill>
                <a:srgbClr val="1654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rgbClr val="1654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(Controller)</a:t>
            </a:r>
            <a:endParaRPr lang="zh-CN" altLang="en-US" sz="2400" dirty="0">
              <a:solidFill>
                <a:srgbClr val="1654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62000" y="4959601"/>
            <a:ext cx="2495550" cy="1085850"/>
          </a:xfrm>
          <a:prstGeom prst="roundRect">
            <a:avLst/>
          </a:prstGeom>
          <a:noFill/>
          <a:ln w="38100">
            <a:solidFill>
              <a:srgbClr val="165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rgbClr val="1654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DrawingView</a:t>
            </a:r>
            <a:endParaRPr lang="en-US" altLang="zh-CN" sz="2400" dirty="0">
              <a:solidFill>
                <a:srgbClr val="1654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rgbClr val="1654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(View)</a:t>
            </a:r>
            <a:endParaRPr lang="zh-CN" altLang="en-US" sz="2400" dirty="0">
              <a:solidFill>
                <a:srgbClr val="1654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191250" y="4959601"/>
            <a:ext cx="2495550" cy="1085850"/>
          </a:xfrm>
          <a:prstGeom prst="roundRect">
            <a:avLst/>
          </a:prstGeom>
          <a:noFill/>
          <a:ln w="38100">
            <a:solidFill>
              <a:srgbClr val="165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1654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Drawing</a:t>
            </a:r>
          </a:p>
          <a:p>
            <a:pPr algn="ctr"/>
            <a:r>
              <a:rPr lang="en-US" altLang="zh-CN" sz="2400" dirty="0">
                <a:solidFill>
                  <a:srgbClr val="1654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(Model)</a:t>
            </a:r>
            <a:endParaRPr lang="zh-CN" altLang="en-US" sz="2400" dirty="0">
              <a:solidFill>
                <a:srgbClr val="1654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肘形连接符 11"/>
          <p:cNvCxnSpPr>
            <a:stCxn id="4" idx="3"/>
            <a:endCxn id="10" idx="0"/>
          </p:cNvCxnSpPr>
          <p:nvPr/>
        </p:nvCxnSpPr>
        <p:spPr>
          <a:xfrm>
            <a:off x="5753100" y="3527100"/>
            <a:ext cx="1685925" cy="1432501"/>
          </a:xfrm>
          <a:prstGeom prst="bentConnector2">
            <a:avLst/>
          </a:prstGeom>
          <a:ln w="38100">
            <a:solidFill>
              <a:srgbClr val="16548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endCxn id="7" idx="0"/>
          </p:cNvCxnSpPr>
          <p:nvPr/>
        </p:nvCxnSpPr>
        <p:spPr>
          <a:xfrm rot="10800000" flipV="1">
            <a:off x="2009775" y="3798563"/>
            <a:ext cx="1247778" cy="1161037"/>
          </a:xfrm>
          <a:prstGeom prst="bentConnector2">
            <a:avLst/>
          </a:prstGeom>
          <a:ln w="28575">
            <a:solidFill>
              <a:srgbClr val="16548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/>
          <p:nvPr/>
        </p:nvCxnSpPr>
        <p:spPr>
          <a:xfrm flipV="1">
            <a:off x="1504950" y="3327075"/>
            <a:ext cx="1752600" cy="1632526"/>
          </a:xfrm>
          <a:prstGeom prst="bentConnector3">
            <a:avLst>
              <a:gd name="adj1" fmla="val -26087"/>
            </a:avLst>
          </a:prstGeom>
          <a:ln w="38100">
            <a:solidFill>
              <a:srgbClr val="16548C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3257550" y="5292976"/>
            <a:ext cx="2933700" cy="0"/>
          </a:xfrm>
          <a:prstGeom prst="straightConnector1">
            <a:avLst/>
          </a:prstGeom>
          <a:ln w="38100">
            <a:solidFill>
              <a:srgbClr val="16548C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3257550" y="5727375"/>
            <a:ext cx="2933700" cy="0"/>
          </a:xfrm>
          <a:prstGeom prst="straightConnector1">
            <a:avLst/>
          </a:prstGeom>
          <a:ln w="38100">
            <a:solidFill>
              <a:srgbClr val="16548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711938" y="3074201"/>
            <a:ext cx="1543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1654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endParaRPr lang="zh-CN" altLang="en-US" sz="2200" dirty="0">
              <a:solidFill>
                <a:srgbClr val="1654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99315" y="2934213"/>
            <a:ext cx="2424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1654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 user action</a:t>
            </a:r>
            <a:endParaRPr lang="zh-CN" altLang="en-US" sz="2200" dirty="0">
              <a:solidFill>
                <a:srgbClr val="1654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005265" y="4758431"/>
            <a:ext cx="2424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1654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notify</a:t>
            </a:r>
            <a:endParaRPr lang="zh-CN" altLang="en-US" sz="2200" dirty="0">
              <a:solidFill>
                <a:srgbClr val="1654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197896" y="3959981"/>
            <a:ext cx="2424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1654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replace</a:t>
            </a:r>
            <a:endParaRPr lang="zh-CN" altLang="en-US" sz="2200" dirty="0">
              <a:solidFill>
                <a:srgbClr val="1654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57560" y="5708325"/>
            <a:ext cx="27336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1654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 changed state</a:t>
            </a:r>
            <a:endParaRPr lang="zh-CN" altLang="en-US" sz="2200" dirty="0">
              <a:solidFill>
                <a:srgbClr val="1654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1953" y="841137"/>
            <a:ext cx="89020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Drawing（模型）：包含各种图形（Figure）的容器，其内容可以显示在多个视图上</a:t>
            </a:r>
            <a:endParaRPr lang="en-US" altLang="zh-CN" sz="2400" b="1" dirty="0"/>
          </a:p>
          <a:p>
            <a:r>
              <a:rPr lang="zh-CN" altLang="en-US" sz="2400" b="1" dirty="0"/>
              <a:t>DrawingView（视图）：在JComponent上绘制模型内容，同时只能容纳一个模型内容</a:t>
            </a:r>
            <a:endParaRPr lang="en-US" altLang="zh-CN" sz="2400" b="1" dirty="0"/>
          </a:p>
          <a:p>
            <a:r>
              <a:rPr lang="zh-CN" altLang="en-US" sz="2400" b="1" dirty="0"/>
              <a:t>DrawingEditor（控制器）：协调画图工具和视图，每个文档窗口对应一个</a:t>
            </a:r>
          </a:p>
        </p:txBody>
      </p:sp>
      <p:sp>
        <p:nvSpPr>
          <p:cNvPr id="19" name="矩形 18"/>
          <p:cNvSpPr/>
          <p:nvPr/>
        </p:nvSpPr>
        <p:spPr>
          <a:xfrm>
            <a:off x="951796" y="6139212"/>
            <a:ext cx="75713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  <a:latin typeface="+mn-ea"/>
              </a:rPr>
              <a:t>模型、视图、控制器都是可扩展接口</a:t>
            </a:r>
          </a:p>
        </p:txBody>
      </p:sp>
    </p:spTree>
    <p:extLst>
      <p:ext uri="{BB962C8B-B14F-4D97-AF65-F5344CB8AC3E}">
        <p14:creationId xmlns:p14="http://schemas.microsoft.com/office/powerpoint/2010/main" val="1813682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584006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Drawing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（模型）继承结构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64" y="897147"/>
            <a:ext cx="5564495" cy="610565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29206" y="902985"/>
            <a:ext cx="40517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/>
              <a:t>Figure</a:t>
            </a:r>
            <a:r>
              <a:rPr lang="zh-CN" altLang="en-US" sz="2400" dirty="0"/>
              <a:t>定义了图形的一些特征和属性，如可见性、层级、边界、位置等</a:t>
            </a:r>
            <a:endParaRPr lang="en-US" altLang="zh-CN" sz="2400" dirty="0"/>
          </a:p>
          <a:p>
            <a:pPr algn="just"/>
            <a:r>
              <a:rPr lang="en-US" altLang="zh-CN" sz="2400" dirty="0"/>
              <a:t>Drawing</a:t>
            </a:r>
            <a:r>
              <a:rPr lang="zh-CN" altLang="en-US" sz="2400" dirty="0"/>
              <a:t>接口提供了一些额外的特性，包括持久化定义、</a:t>
            </a:r>
            <a:r>
              <a:rPr lang="en-US" altLang="zh-CN" sz="2400" dirty="0"/>
              <a:t>undo/redo</a:t>
            </a:r>
            <a:r>
              <a:rPr lang="zh-CN" altLang="en-US" sz="2400" dirty="0"/>
              <a:t>、快速搜索所包含的图形内容等</a:t>
            </a:r>
          </a:p>
        </p:txBody>
      </p:sp>
      <p:sp>
        <p:nvSpPr>
          <p:cNvPr id="5" name="矩形 4"/>
          <p:cNvSpPr/>
          <p:nvPr/>
        </p:nvSpPr>
        <p:spPr>
          <a:xfrm>
            <a:off x="283779" y="3077429"/>
            <a:ext cx="914400" cy="54864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77009" y="5021747"/>
            <a:ext cx="1371598" cy="54864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2399" y="6020325"/>
            <a:ext cx="1266497" cy="54864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294250" y="6020325"/>
            <a:ext cx="1489474" cy="54864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029206" y="3465633"/>
            <a:ext cx="41147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扩展应用开发者需要了解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algn="just"/>
            <a:r>
              <a:rPr lang="en-US" altLang="zh-CN" sz="2400" dirty="0">
                <a:solidFill>
                  <a:srgbClr val="FF0000"/>
                </a:solidFill>
              </a:rPr>
              <a:t>Drawing</a:t>
            </a:r>
            <a:r>
              <a:rPr lang="zh-CN" altLang="en-US" sz="2400" dirty="0">
                <a:solidFill>
                  <a:srgbClr val="FF0000"/>
                </a:solidFill>
              </a:rPr>
              <a:t>：加入</a:t>
            </a:r>
            <a:r>
              <a:rPr lang="en-US" altLang="zh-CN" sz="2400" dirty="0" err="1">
                <a:solidFill>
                  <a:srgbClr val="FF0000"/>
                </a:solidFill>
              </a:rPr>
              <a:t>JHotDraw</a:t>
            </a:r>
            <a:r>
              <a:rPr lang="zh-CN" altLang="en-US" sz="2400" dirty="0">
                <a:solidFill>
                  <a:srgbClr val="FF0000"/>
                </a:solidFill>
              </a:rPr>
              <a:t>整体</a:t>
            </a:r>
            <a:r>
              <a:rPr lang="en-US" altLang="zh-CN" sz="2400" dirty="0">
                <a:solidFill>
                  <a:srgbClr val="FF0000"/>
                </a:solidFill>
              </a:rPr>
              <a:t>MVC</a:t>
            </a:r>
            <a:r>
              <a:rPr lang="zh-CN" altLang="en-US" sz="2400" dirty="0">
                <a:solidFill>
                  <a:srgbClr val="FF0000"/>
                </a:solidFill>
              </a:rPr>
              <a:t>结构的切入点</a:t>
            </a:r>
          </a:p>
          <a:p>
            <a:pPr algn="just"/>
            <a:r>
              <a:rPr lang="en-US" altLang="zh-CN" sz="2400" dirty="0" err="1">
                <a:solidFill>
                  <a:srgbClr val="FF0000"/>
                </a:solidFill>
              </a:rPr>
              <a:t>AbstractDrawing</a:t>
            </a:r>
            <a:r>
              <a:rPr lang="zh-CN" altLang="en-US" sz="2400" dirty="0">
                <a:solidFill>
                  <a:srgbClr val="FF0000"/>
                </a:solidFill>
              </a:rPr>
              <a:t>：插件应用模型的扩展点</a:t>
            </a:r>
          </a:p>
          <a:p>
            <a:pPr algn="just"/>
            <a:r>
              <a:rPr lang="en-US" altLang="zh-CN" sz="2400" dirty="0" err="1">
                <a:solidFill>
                  <a:srgbClr val="FF0000"/>
                </a:solidFill>
              </a:rPr>
              <a:t>DefaultDrawing</a:t>
            </a:r>
            <a:r>
              <a:rPr lang="zh-CN" altLang="en-US" sz="2400" dirty="0">
                <a:solidFill>
                  <a:srgbClr val="FF0000"/>
                </a:solidFill>
              </a:rPr>
              <a:t>：可直接使用的简单图形模型表示</a:t>
            </a:r>
          </a:p>
          <a:p>
            <a:pPr algn="just"/>
            <a:r>
              <a:rPr lang="en-US" altLang="zh-CN" sz="2400" dirty="0" err="1">
                <a:solidFill>
                  <a:srgbClr val="FF0000"/>
                </a:solidFill>
              </a:rPr>
              <a:t>QuadTreeDrawing</a:t>
            </a:r>
            <a:r>
              <a:rPr lang="zh-CN" altLang="en-US" sz="2400" dirty="0">
                <a:solidFill>
                  <a:srgbClr val="FF0000"/>
                </a:solidFill>
              </a:rPr>
              <a:t>：更加复杂的图形模型表示</a:t>
            </a:r>
          </a:p>
        </p:txBody>
      </p:sp>
    </p:spTree>
    <p:extLst>
      <p:ext uri="{BB962C8B-B14F-4D97-AF65-F5344CB8AC3E}">
        <p14:creationId xmlns:p14="http://schemas.microsoft.com/office/powerpoint/2010/main" val="5448719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6631944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DefaultDrawing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实现代码示例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4420" y="1149191"/>
            <a:ext cx="88951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public void draw(Graphics2D g) {</a:t>
            </a:r>
          </a:p>
          <a:p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synchronized (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getLock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()) {</a:t>
            </a:r>
          </a:p>
          <a:p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ensureSorted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ArrayList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&lt;Figure&gt; 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toDraw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ArrayList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&lt;Figure&gt;(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getChildren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().size());</a:t>
            </a:r>
          </a:p>
          <a:p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Rectangle 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clipRect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g.getClipBounds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for (Figure f : 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getChildren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()) {</a:t>
            </a:r>
          </a:p>
          <a:p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if (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f.getDrawingArea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().intersects(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clipRect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toDraw.add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</a:p>
          <a:p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}</a:t>
            </a:r>
          </a:p>
          <a:p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</a:p>
          <a:p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draw(g, 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toDraw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179" y="5624864"/>
            <a:ext cx="900211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100" b="1" dirty="0">
                <a:solidFill>
                  <a:srgbClr val="FF0000"/>
                </a:solidFill>
                <a:latin typeface="+mn-ea"/>
              </a:rPr>
              <a:t>收集重绘区域内的图形准备绘制（会在视图层被调用从而完成真正的绘制）</a:t>
            </a:r>
          </a:p>
        </p:txBody>
      </p:sp>
    </p:spTree>
    <p:extLst>
      <p:ext uri="{BB962C8B-B14F-4D97-AF65-F5344CB8AC3E}">
        <p14:creationId xmlns:p14="http://schemas.microsoft.com/office/powerpoint/2010/main" val="21351817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6968574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DrawingView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（视图）继承结构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" y="1180181"/>
            <a:ext cx="9140329" cy="397405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033844" y="2142063"/>
            <a:ext cx="20313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+mn-ea"/>
              </a:rPr>
              <a:t>来自</a:t>
            </a:r>
            <a:r>
              <a:rPr lang="en-US" altLang="zh-CN" sz="3200" b="1" dirty="0">
                <a:solidFill>
                  <a:srgbClr val="FF0000"/>
                </a:solidFill>
                <a:latin typeface="+mn-ea"/>
              </a:rPr>
              <a:t>Swing</a:t>
            </a:r>
            <a:endParaRPr lang="zh-CN" altLang="en-US" sz="32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2475" y="1412482"/>
            <a:ext cx="1596985" cy="650751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0945" y="4823159"/>
            <a:ext cx="9002110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100" b="1" dirty="0">
                <a:solidFill>
                  <a:srgbClr val="FF0000"/>
                </a:solidFill>
              </a:rPr>
              <a:t>扩展应用开发者需要了解</a:t>
            </a:r>
            <a:endParaRPr lang="en-US" altLang="zh-CN" sz="3100" b="1" dirty="0">
              <a:solidFill>
                <a:srgbClr val="FF0000"/>
              </a:solidFill>
            </a:endParaRPr>
          </a:p>
          <a:p>
            <a:pPr algn="just"/>
            <a:r>
              <a:rPr lang="en-US" altLang="zh-CN" sz="3100" dirty="0" err="1">
                <a:solidFill>
                  <a:srgbClr val="FF0000"/>
                </a:solidFill>
              </a:rPr>
              <a:t>DrawingView</a:t>
            </a:r>
            <a:r>
              <a:rPr lang="zh-CN" altLang="en-US" sz="3100" dirty="0">
                <a:solidFill>
                  <a:srgbClr val="FF0000"/>
                </a:solidFill>
              </a:rPr>
              <a:t>：加入</a:t>
            </a:r>
            <a:r>
              <a:rPr lang="en-US" altLang="zh-CN" sz="3100" dirty="0" err="1">
                <a:solidFill>
                  <a:srgbClr val="FF0000"/>
                </a:solidFill>
              </a:rPr>
              <a:t>JHotDraw</a:t>
            </a:r>
            <a:r>
              <a:rPr lang="zh-CN" altLang="en-US" sz="3100" dirty="0">
                <a:solidFill>
                  <a:srgbClr val="FF0000"/>
                </a:solidFill>
              </a:rPr>
              <a:t>整体</a:t>
            </a:r>
            <a:r>
              <a:rPr lang="en-US" altLang="zh-CN" sz="3100" dirty="0">
                <a:solidFill>
                  <a:srgbClr val="FF0000"/>
                </a:solidFill>
              </a:rPr>
              <a:t>MVC</a:t>
            </a:r>
            <a:r>
              <a:rPr lang="zh-CN" altLang="en-US" sz="3100" dirty="0">
                <a:solidFill>
                  <a:srgbClr val="FF0000"/>
                </a:solidFill>
              </a:rPr>
              <a:t>结构的切入点</a:t>
            </a:r>
          </a:p>
          <a:p>
            <a:pPr algn="just"/>
            <a:r>
              <a:rPr lang="en-US" altLang="zh-CN" sz="3100" dirty="0" err="1">
                <a:solidFill>
                  <a:srgbClr val="FF0000"/>
                </a:solidFill>
              </a:rPr>
              <a:t>DefaultDrawingView</a:t>
            </a:r>
            <a:r>
              <a:rPr lang="zh-CN" altLang="en-US" sz="3100" dirty="0">
                <a:solidFill>
                  <a:srgbClr val="FF0000"/>
                </a:solidFill>
              </a:rPr>
              <a:t>：可直接使用的简单视图呈现</a:t>
            </a:r>
          </a:p>
        </p:txBody>
      </p:sp>
      <p:sp>
        <p:nvSpPr>
          <p:cNvPr id="16" name="矩形 15"/>
          <p:cNvSpPr/>
          <p:nvPr/>
        </p:nvSpPr>
        <p:spPr>
          <a:xfrm>
            <a:off x="3568847" y="3655292"/>
            <a:ext cx="2358985" cy="869415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49855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7760458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DefaultDrawingView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实现代码示例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4779" y="914299"/>
            <a:ext cx="889516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00" dirty="0">
                <a:latin typeface="Consolas" panose="020B0609020204030204" pitchFamily="49" charset="0"/>
                <a:cs typeface="Consolas" panose="020B0609020204030204" pitchFamily="49" charset="0"/>
              </a:rPr>
              <a:t> public void </a:t>
            </a:r>
            <a:r>
              <a:rPr lang="en-US" altLang="zh-CN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paintComponent</a:t>
            </a:r>
            <a:r>
              <a:rPr lang="en-US" altLang="zh-CN" sz="2300" dirty="0">
                <a:latin typeface="Consolas" panose="020B0609020204030204" pitchFamily="49" charset="0"/>
                <a:cs typeface="Consolas" panose="020B0609020204030204" pitchFamily="49" charset="0"/>
              </a:rPr>
              <a:t>(Graphics gr) {</a:t>
            </a:r>
          </a:p>
          <a:p>
            <a:r>
              <a:rPr lang="en-US" altLang="zh-CN" sz="2300" dirty="0">
                <a:latin typeface="Consolas" panose="020B0609020204030204" pitchFamily="49" charset="0"/>
                <a:cs typeface="Consolas" panose="020B0609020204030204" pitchFamily="49" charset="0"/>
              </a:rPr>
              <a:t>        Graphics2D g = (Graphics2D) gr;</a:t>
            </a:r>
          </a:p>
          <a:p>
            <a:r>
              <a:rPr lang="en-US" altLang="zh-CN" sz="23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setViewRenderingHints</a:t>
            </a:r>
            <a:r>
              <a:rPr lang="en-US" altLang="zh-CN" sz="2300" dirty="0">
                <a:latin typeface="Consolas" panose="020B0609020204030204" pitchFamily="49" charset="0"/>
                <a:cs typeface="Consolas" panose="020B0609020204030204" pitchFamily="49" charset="0"/>
              </a:rPr>
              <a:t>(g);</a:t>
            </a:r>
          </a:p>
          <a:p>
            <a:r>
              <a:rPr lang="en-US" altLang="zh-CN" sz="23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23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drawBackground</a:t>
            </a:r>
            <a:r>
              <a:rPr lang="en-US" altLang="zh-CN" sz="23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(g);</a:t>
            </a:r>
          </a:p>
          <a:p>
            <a:r>
              <a:rPr lang="en-US" altLang="zh-CN" sz="23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23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drawCanvas</a:t>
            </a:r>
            <a:r>
              <a:rPr lang="en-US" altLang="zh-CN" sz="23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(g);</a:t>
            </a:r>
          </a:p>
          <a:p>
            <a:r>
              <a:rPr lang="en-US" altLang="zh-CN" sz="23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23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drawConstrainer</a:t>
            </a:r>
            <a:r>
              <a:rPr lang="en-US" altLang="zh-CN" sz="23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(g);</a:t>
            </a:r>
          </a:p>
          <a:p>
            <a:r>
              <a:rPr lang="en-US" altLang="zh-CN" sz="2300" dirty="0"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altLang="zh-CN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isDrawingDoubleBuffered</a:t>
            </a:r>
            <a:r>
              <a:rPr lang="en-US" altLang="zh-CN" sz="2300" dirty="0">
                <a:latin typeface="Consolas" panose="020B0609020204030204" pitchFamily="49" charset="0"/>
                <a:cs typeface="Consolas" panose="020B0609020204030204" pitchFamily="49" charset="0"/>
              </a:rPr>
              <a:t>()) {</a:t>
            </a:r>
          </a:p>
          <a:p>
            <a:r>
              <a:rPr lang="en-US" altLang="zh-CN" sz="2300" dirty="0">
                <a:latin typeface="Consolas" panose="020B0609020204030204" pitchFamily="49" charset="0"/>
                <a:cs typeface="Consolas" panose="020B0609020204030204" pitchFamily="49" charset="0"/>
              </a:rPr>
              <a:t>            …</a:t>
            </a:r>
          </a:p>
          <a:p>
            <a:r>
              <a:rPr lang="en-US" altLang="zh-CN" sz="2300" dirty="0">
                <a:latin typeface="Consolas" panose="020B0609020204030204" pitchFamily="49" charset="0"/>
                <a:cs typeface="Consolas" panose="020B0609020204030204" pitchFamily="49" charset="0"/>
              </a:rPr>
              <a:t>        } else {</a:t>
            </a:r>
          </a:p>
          <a:p>
            <a:r>
              <a:rPr lang="en-US" altLang="zh-CN" sz="23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zh-CN" sz="23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drawDrawing</a:t>
            </a:r>
            <a:r>
              <a:rPr lang="en-US" altLang="zh-CN" sz="23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(g);</a:t>
            </a:r>
          </a:p>
          <a:p>
            <a:r>
              <a:rPr lang="en-US" altLang="zh-CN" sz="23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altLang="zh-CN" sz="23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23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drawHandles</a:t>
            </a:r>
            <a:r>
              <a:rPr lang="en-US" altLang="zh-CN" sz="23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(g);</a:t>
            </a:r>
          </a:p>
          <a:p>
            <a:r>
              <a:rPr lang="en-US" altLang="zh-CN" sz="23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23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drawTool</a:t>
            </a:r>
            <a:r>
              <a:rPr lang="en-US" altLang="zh-CN" sz="23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(g);</a:t>
            </a:r>
          </a:p>
          <a:p>
            <a:r>
              <a:rPr lang="en-US" altLang="zh-CN" sz="23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zh-CN" alt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470" y="5811560"/>
            <a:ext cx="900211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100" b="1" dirty="0">
                <a:solidFill>
                  <a:srgbClr val="FF0000"/>
                </a:solidFill>
                <a:latin typeface="+mn-ea"/>
              </a:rPr>
              <a:t>具体绘制一个视图，其中</a:t>
            </a:r>
            <a:r>
              <a:rPr lang="en-US" altLang="zh-CN" sz="3100" b="1" dirty="0" err="1">
                <a:solidFill>
                  <a:srgbClr val="FF0000"/>
                </a:solidFill>
                <a:latin typeface="+mn-ea"/>
              </a:rPr>
              <a:t>drawDrawing</a:t>
            </a:r>
            <a:r>
              <a:rPr lang="en-US" altLang="zh-CN" sz="3100" b="1" dirty="0">
                <a:solidFill>
                  <a:srgbClr val="FF0000"/>
                </a:solidFill>
                <a:latin typeface="+mn-ea"/>
              </a:rPr>
              <a:t>()</a:t>
            </a:r>
            <a:r>
              <a:rPr lang="zh-CN" altLang="en-US" sz="3100" b="1" dirty="0">
                <a:solidFill>
                  <a:srgbClr val="FF0000"/>
                </a:solidFill>
                <a:latin typeface="+mn-ea"/>
              </a:rPr>
              <a:t>会调用之前</a:t>
            </a:r>
            <a:r>
              <a:rPr lang="en-US" altLang="zh-CN" sz="3100" b="1" dirty="0">
                <a:solidFill>
                  <a:srgbClr val="FF0000"/>
                </a:solidFill>
                <a:latin typeface="+mn-ea"/>
              </a:rPr>
              <a:t>Drawing</a:t>
            </a:r>
            <a:r>
              <a:rPr lang="zh-CN" altLang="en-US" sz="3100" b="1" dirty="0">
                <a:solidFill>
                  <a:srgbClr val="FF0000"/>
                </a:solidFill>
                <a:latin typeface="+mn-ea"/>
              </a:rPr>
              <a:t>中定义的</a:t>
            </a:r>
            <a:r>
              <a:rPr lang="en-US" altLang="zh-CN" sz="3100" b="1" dirty="0">
                <a:solidFill>
                  <a:srgbClr val="FF0000"/>
                </a:solidFill>
                <a:latin typeface="+mn-ea"/>
              </a:rPr>
              <a:t>draw()</a:t>
            </a:r>
            <a:r>
              <a:rPr lang="zh-CN" altLang="en-US" sz="3100" b="1" dirty="0">
                <a:solidFill>
                  <a:srgbClr val="FF0000"/>
                </a:solidFill>
                <a:latin typeface="+mn-ea"/>
              </a:rPr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10592480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5562485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设计框架（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Framework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7034" y="1062926"/>
            <a:ext cx="8936966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100" dirty="0">
                <a:latin typeface="Kaiti SC" charset="-122"/>
                <a:ea typeface="Kaiti SC" charset="-122"/>
                <a:cs typeface="Kaiti SC" charset="-122"/>
              </a:rPr>
              <a:t>设计模式不足以让我们获得一个完整设计方案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100" dirty="0">
                <a:latin typeface="Kaiti SC" charset="-122"/>
                <a:ea typeface="Kaiti SC" charset="-122"/>
                <a:cs typeface="Kaiti SC" charset="-122"/>
              </a:rPr>
              <a:t>有时需要一个包含特定实现的骨架</a:t>
            </a:r>
            <a:br>
              <a:rPr lang="zh-CN" altLang="en-US" sz="4100" dirty="0">
                <a:latin typeface="Kaiti SC" charset="-122"/>
                <a:ea typeface="Kaiti SC" charset="-122"/>
                <a:cs typeface="Kaiti SC" charset="-122"/>
              </a:rPr>
            </a:br>
            <a:r>
              <a:rPr lang="en-US" altLang="zh-CN" sz="2200" dirty="0">
                <a:ea typeface="宋体" charset="-122"/>
              </a:rPr>
              <a:t>“</a:t>
            </a:r>
            <a:r>
              <a:rPr lang="en-US" altLang="zh-CN" sz="2200" i="1" dirty="0">
                <a:solidFill>
                  <a:srgbClr val="FF0000"/>
                </a:solidFill>
                <a:ea typeface="宋体" charset="-122"/>
              </a:rPr>
              <a:t>reusable mini-architecture </a:t>
            </a:r>
            <a:r>
              <a:rPr lang="en-US" altLang="zh-CN" sz="2200" dirty="0">
                <a:ea typeface="宋体" charset="-122"/>
              </a:rPr>
              <a:t>that provides the </a:t>
            </a:r>
            <a:r>
              <a:rPr lang="en-US" altLang="zh-CN" sz="2200" dirty="0">
                <a:solidFill>
                  <a:srgbClr val="FF0000"/>
                </a:solidFill>
                <a:ea typeface="宋体" charset="-122"/>
              </a:rPr>
              <a:t>generic structure and behavior</a:t>
            </a:r>
            <a:r>
              <a:rPr lang="en-US" altLang="zh-CN" sz="2200" dirty="0">
                <a:ea typeface="宋体" charset="-122"/>
              </a:rPr>
              <a:t> for a family of software abstractions, along with a context … which specifies their </a:t>
            </a:r>
            <a:r>
              <a:rPr lang="en-US" altLang="zh-CN" sz="2200" dirty="0">
                <a:solidFill>
                  <a:srgbClr val="FF0000"/>
                </a:solidFill>
                <a:ea typeface="宋体" charset="-122"/>
              </a:rPr>
              <a:t>collaboration and use within a given domain</a:t>
            </a:r>
            <a:r>
              <a:rPr lang="en-US" altLang="zh-CN" sz="2200" dirty="0">
                <a:ea typeface="宋体" charset="-122"/>
              </a:rPr>
              <a:t>.” [Amb98]</a:t>
            </a:r>
            <a:endParaRPr lang="en-US" altLang="zh-CN" sz="2200" dirty="0">
              <a:latin typeface="Kaiti SC" charset="-122"/>
              <a:ea typeface="Kaiti SC" charset="-122"/>
              <a:cs typeface="Kaiti SC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200" dirty="0">
                <a:latin typeface="Kaiti SC" charset="-122"/>
                <a:ea typeface="Kaiti SC" charset="-122"/>
                <a:cs typeface="Kaiti SC" charset="-122"/>
              </a:rPr>
              <a:t>框架是带有一组插入点（</a:t>
            </a:r>
            <a:r>
              <a:rPr lang="en-US" altLang="zh-CN" sz="4200" dirty="0">
                <a:latin typeface="Kaiti SC" charset="-122"/>
                <a:ea typeface="Kaiti SC" charset="-122"/>
                <a:cs typeface="Kaiti SC" charset="-122"/>
              </a:rPr>
              <a:t>plug point</a:t>
            </a:r>
            <a:r>
              <a:rPr lang="zh-CN" altLang="en-US" sz="4200" dirty="0">
                <a:latin typeface="Kaiti SC" charset="-122"/>
                <a:ea typeface="Kaiti SC" charset="-122"/>
                <a:cs typeface="Kaiti SC" charset="-122"/>
              </a:rPr>
              <a:t>、</a:t>
            </a:r>
            <a:r>
              <a:rPr lang="en-US" altLang="zh-CN" sz="4200" dirty="0">
                <a:latin typeface="Kaiti SC" charset="-122"/>
                <a:ea typeface="Kaiti SC" charset="-122"/>
                <a:cs typeface="Kaiti SC" charset="-122"/>
              </a:rPr>
              <a:t>hook</a:t>
            </a:r>
            <a:r>
              <a:rPr lang="zh-CN" altLang="en-US" sz="4200" dirty="0">
                <a:latin typeface="Kaiti SC" charset="-122"/>
                <a:ea typeface="Kaiti SC" charset="-122"/>
                <a:cs typeface="Kaiti SC" charset="-122"/>
              </a:rPr>
              <a:t>或</a:t>
            </a:r>
            <a:r>
              <a:rPr lang="en-US" altLang="zh-CN" sz="4200" dirty="0">
                <a:latin typeface="Kaiti SC" charset="-122"/>
                <a:ea typeface="Kaiti SC" charset="-122"/>
                <a:cs typeface="Kaiti SC" charset="-122"/>
              </a:rPr>
              <a:t>slot</a:t>
            </a:r>
            <a:r>
              <a:rPr lang="zh-CN" altLang="en-US" sz="4200" dirty="0">
                <a:latin typeface="Kaiti SC" charset="-122"/>
                <a:ea typeface="Kaiti SC" charset="-122"/>
                <a:cs typeface="Kaiti SC" charset="-122"/>
              </a:rPr>
              <a:t>）的骨架</a:t>
            </a:r>
            <a:endParaRPr lang="en-US" altLang="zh-CN" sz="4200" dirty="0">
              <a:latin typeface="Kaiti SC" charset="-122"/>
              <a:ea typeface="Kaiti SC" charset="-122"/>
              <a:cs typeface="Kaiti SC" charset="-122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zh-CN" altLang="en-US" sz="2800" dirty="0">
                <a:latin typeface="Heiti SC Light" charset="-122"/>
                <a:ea typeface="Heiti SC Light" charset="-122"/>
                <a:cs typeface="Heiti SC Light" charset="-122"/>
              </a:rPr>
              <a:t>经过适配调整后可以支持不同的特定问题需要</a:t>
            </a:r>
          </a:p>
          <a:p>
            <a:pPr marL="1028700" lvl="1" indent="-571500">
              <a:buFont typeface="Wingdings" charset="2"/>
              <a:buChar char="ü"/>
            </a:pPr>
            <a:r>
              <a:rPr lang="zh-CN" altLang="en-US" sz="2800" dirty="0">
                <a:latin typeface="Heiti SC Light" charset="-122"/>
                <a:ea typeface="Heiti SC Light" charset="-122"/>
                <a:cs typeface="Heiti SC Light" charset="-122"/>
              </a:rPr>
              <a:t>插入点上可以集成问题特定的类或功能</a:t>
            </a:r>
          </a:p>
        </p:txBody>
      </p:sp>
    </p:spTree>
    <p:extLst>
      <p:ext uri="{BB962C8B-B14F-4D97-AF65-F5344CB8AC3E}">
        <p14:creationId xmlns:p14="http://schemas.microsoft.com/office/powerpoint/2010/main" val="1554836566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7696081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DrawingEditor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（控制器）继承结构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31" y="1171113"/>
            <a:ext cx="6346687" cy="334377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619179" y="1354145"/>
            <a:ext cx="1596985" cy="650751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0945" y="4760095"/>
            <a:ext cx="9002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FF0000"/>
                </a:solidFill>
              </a:rPr>
              <a:t>扩展应用开发者需要了解</a:t>
            </a:r>
            <a:endParaRPr lang="en-US" altLang="zh-CN" sz="3000" b="1" dirty="0">
              <a:solidFill>
                <a:srgbClr val="FF0000"/>
              </a:solidFill>
            </a:endParaRPr>
          </a:p>
          <a:p>
            <a:pPr algn="just"/>
            <a:r>
              <a:rPr lang="en-US" altLang="zh-CN" sz="3000" dirty="0" err="1">
                <a:solidFill>
                  <a:srgbClr val="FF0000"/>
                </a:solidFill>
              </a:rPr>
              <a:t>DrawingEditor</a:t>
            </a:r>
            <a:r>
              <a:rPr lang="zh-CN" altLang="en-US" sz="3000" dirty="0">
                <a:solidFill>
                  <a:srgbClr val="FF0000"/>
                </a:solidFill>
              </a:rPr>
              <a:t>：加入</a:t>
            </a:r>
            <a:r>
              <a:rPr lang="en-US" altLang="zh-CN" sz="3000" dirty="0" err="1">
                <a:solidFill>
                  <a:srgbClr val="FF0000"/>
                </a:solidFill>
              </a:rPr>
              <a:t>JHotDraw</a:t>
            </a:r>
            <a:r>
              <a:rPr lang="zh-CN" altLang="en-US" sz="3000" dirty="0">
                <a:solidFill>
                  <a:srgbClr val="FF0000"/>
                </a:solidFill>
              </a:rPr>
              <a:t>整体</a:t>
            </a:r>
            <a:r>
              <a:rPr lang="en-US" altLang="zh-CN" sz="3000" dirty="0">
                <a:solidFill>
                  <a:srgbClr val="FF0000"/>
                </a:solidFill>
              </a:rPr>
              <a:t>MVC</a:t>
            </a:r>
            <a:r>
              <a:rPr lang="zh-CN" altLang="en-US" sz="3000" dirty="0">
                <a:solidFill>
                  <a:srgbClr val="FF0000"/>
                </a:solidFill>
              </a:rPr>
              <a:t>结构的切入点</a:t>
            </a:r>
          </a:p>
          <a:p>
            <a:pPr algn="just"/>
            <a:r>
              <a:rPr lang="en-US" altLang="zh-CN" sz="3000" dirty="0" err="1">
                <a:solidFill>
                  <a:srgbClr val="FF0000"/>
                </a:solidFill>
              </a:rPr>
              <a:t>DefaultDrawingEditor</a:t>
            </a:r>
            <a:r>
              <a:rPr lang="zh-CN" altLang="en-US" sz="3000" dirty="0">
                <a:solidFill>
                  <a:srgbClr val="FF0000"/>
                </a:solidFill>
              </a:rPr>
              <a:t>：可直接使用的简单视图呈现</a:t>
            </a:r>
          </a:p>
        </p:txBody>
      </p:sp>
      <p:sp>
        <p:nvSpPr>
          <p:cNvPr id="13" name="矩形 12"/>
          <p:cNvSpPr/>
          <p:nvPr/>
        </p:nvSpPr>
        <p:spPr>
          <a:xfrm>
            <a:off x="3459082" y="3119267"/>
            <a:ext cx="2326864" cy="75905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2186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802630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DefaultDrawingEditor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实现代码示例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0186" y="881381"/>
            <a:ext cx="88951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setTool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(Tool 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newValue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  <a:p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	 tool = 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newValue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if (tool != null) {</a:t>
            </a:r>
          </a:p>
          <a:p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tool.activate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(this);</a:t>
            </a:r>
          </a:p>
          <a:p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for (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DrawingView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 v : views) {</a:t>
            </a:r>
          </a:p>
          <a:p>
            <a:r>
              <a:rPr lang="en-US" altLang="zh-CN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zh-CN" sz="2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v.addMouseListener</a:t>
            </a:r>
            <a:r>
              <a:rPr lang="en-US" altLang="zh-CN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(tool);</a:t>
            </a:r>
          </a:p>
          <a:p>
            <a:r>
              <a:rPr lang="en-US" altLang="zh-CN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zh-CN" sz="2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v.addMouseMotionListener</a:t>
            </a:r>
            <a:r>
              <a:rPr lang="en-US" altLang="zh-CN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(tool);</a:t>
            </a:r>
          </a:p>
          <a:p>
            <a:r>
              <a:rPr lang="en-US" altLang="zh-CN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zh-CN" sz="2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v.addKeyListener</a:t>
            </a:r>
            <a:r>
              <a:rPr lang="en-US" altLang="zh-CN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(tool);</a:t>
            </a:r>
          </a:p>
          <a:p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</a:p>
          <a:p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tool.addToolListener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toolHandler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	  …</a:t>
            </a:r>
          </a:p>
          <a:p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CN" alt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534" y="6144360"/>
            <a:ext cx="900211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100" b="1" dirty="0">
                <a:solidFill>
                  <a:srgbClr val="FF0000"/>
                </a:solidFill>
                <a:latin typeface="+mn-ea"/>
              </a:rPr>
              <a:t>具体管理视图的事件监听器及事件处理</a:t>
            </a:r>
          </a:p>
        </p:txBody>
      </p:sp>
    </p:spTree>
    <p:extLst>
      <p:ext uri="{BB962C8B-B14F-4D97-AF65-F5344CB8AC3E}">
        <p14:creationId xmlns:p14="http://schemas.microsoft.com/office/powerpoint/2010/main" val="13290671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4802918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JHotDraw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的主要模块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7034" y="1062926"/>
            <a:ext cx="8936966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100" dirty="0">
                <a:latin typeface="Kaiti SC" charset="-122"/>
                <a:ea typeface="Kaiti SC" charset="-122"/>
                <a:cs typeface="Kaiti SC" charset="-122"/>
              </a:rPr>
              <a:t>整个</a:t>
            </a:r>
            <a:r>
              <a:rPr lang="en-US" altLang="zh-CN" sz="4100" dirty="0" err="1">
                <a:latin typeface="Kaiti SC" charset="-122"/>
                <a:ea typeface="Kaiti SC" charset="-122"/>
                <a:cs typeface="Kaiti SC" charset="-122"/>
              </a:rPr>
              <a:t>JHotDraw</a:t>
            </a:r>
            <a:r>
              <a:rPr lang="zh-CN" altLang="en-US" sz="4100" dirty="0">
                <a:latin typeface="Kaiti SC" charset="-122"/>
                <a:ea typeface="Kaiti SC" charset="-122"/>
                <a:cs typeface="Kaiti SC" charset="-122"/>
              </a:rPr>
              <a:t>应用框架的</a:t>
            </a:r>
            <a:r>
              <a:rPr lang="en-US" altLang="zh-CN" sz="4100" dirty="0">
                <a:latin typeface="Kaiti SC" charset="-122"/>
                <a:ea typeface="Kaiti SC" charset="-122"/>
                <a:cs typeface="Kaiti SC" charset="-122"/>
              </a:rPr>
              <a:t>API</a:t>
            </a:r>
            <a:r>
              <a:rPr lang="zh-CN" altLang="en-US" sz="4100" dirty="0">
                <a:latin typeface="Kaiti SC" charset="-122"/>
                <a:ea typeface="Kaiti SC" charset="-122"/>
                <a:cs typeface="Kaiti SC" charset="-122"/>
              </a:rPr>
              <a:t>都位于</a:t>
            </a:r>
            <a:r>
              <a:rPr lang="en-US" altLang="zh-CN" sz="4100" dirty="0" err="1">
                <a:latin typeface="Kaiti SC" charset="-122"/>
                <a:ea typeface="Kaiti SC" charset="-122"/>
                <a:cs typeface="Kaiti SC" charset="-122"/>
              </a:rPr>
              <a:t>org.jhotdraw.app</a:t>
            </a:r>
            <a:r>
              <a:rPr lang="zh-CN" altLang="en-US" sz="4100" dirty="0">
                <a:latin typeface="Kaiti SC" charset="-122"/>
                <a:ea typeface="Kaiti SC" charset="-122"/>
                <a:cs typeface="Kaiti SC" charset="-122"/>
              </a:rPr>
              <a:t>包之中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100" dirty="0">
                <a:latin typeface="Kaiti SC" charset="-122"/>
                <a:ea typeface="Kaiti SC" charset="-122"/>
                <a:cs typeface="Kaiti SC" charset="-122"/>
              </a:rPr>
              <a:t>其中包括模型、视图、控制器三个方面的内容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100" dirty="0">
                <a:latin typeface="Kaiti SC" charset="-122"/>
                <a:ea typeface="Kaiti SC" charset="-122"/>
                <a:cs typeface="Kaiti SC" charset="-122"/>
              </a:rPr>
              <a:t>应用管理（</a:t>
            </a:r>
            <a:r>
              <a:rPr lang="en-US" altLang="zh-CN" sz="4100" dirty="0">
                <a:latin typeface="Kaiti SC" charset="-122"/>
                <a:ea typeface="Kaiti SC" charset="-122"/>
                <a:cs typeface="Kaiti SC" charset="-122"/>
              </a:rPr>
              <a:t>Application</a:t>
            </a:r>
            <a:r>
              <a:rPr lang="zh-CN" altLang="en-US" sz="4100" dirty="0">
                <a:latin typeface="Kaiti SC" charset="-122"/>
                <a:ea typeface="Kaiti SC" charset="-122"/>
                <a:cs typeface="Kaiti SC" charset="-122"/>
              </a:rPr>
              <a:t>）封装了控制应用生命周期的方法，包括</a:t>
            </a:r>
          </a:p>
          <a:p>
            <a:pPr marL="1028700" lvl="1" indent="-571500">
              <a:buFont typeface="Wingdings" charset="2"/>
              <a:buChar char="ü"/>
            </a:pPr>
            <a:r>
              <a:rPr lang="mr-IN" altLang="zh-CN" sz="2400" dirty="0" err="1">
                <a:latin typeface="Heiti SC Light" charset="-122"/>
                <a:ea typeface="Heiti SC Light" charset="-122"/>
                <a:cs typeface="Heiti SC Light" charset="-122"/>
              </a:rPr>
              <a:t>Init</a:t>
            </a:r>
            <a:r>
              <a:rPr lang="mr-IN" altLang="zh-CN" sz="2400" dirty="0">
                <a:latin typeface="Heiti SC Light" charset="-122"/>
                <a:ea typeface="Heiti SC Light" charset="-122"/>
                <a:cs typeface="Heiti SC Light" charset="-122"/>
              </a:rPr>
              <a:t>() </a:t>
            </a:r>
            <a:r>
              <a:rPr lang="zh-CN" altLang="mr-IN" sz="2400" dirty="0">
                <a:latin typeface="Heiti SC Light" charset="-122"/>
                <a:ea typeface="Heiti SC Light" charset="-122"/>
                <a:cs typeface="Heiti SC Light" charset="-122"/>
              </a:rPr>
              <a:t>初始化程序</a:t>
            </a:r>
            <a:endParaRPr lang="zh-CN" altLang="en-US" sz="2400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mr-IN" altLang="zh-CN" sz="2400" dirty="0" err="1">
                <a:latin typeface="Heiti SC Light" charset="-122"/>
                <a:ea typeface="Heiti SC Light" charset="-122"/>
                <a:cs typeface="Heiti SC Light" charset="-122"/>
              </a:rPr>
              <a:t>launch</a:t>
            </a:r>
            <a:r>
              <a:rPr lang="mr-IN" altLang="zh-CN" sz="2400" dirty="0">
                <a:latin typeface="Heiti SC Light" charset="-122"/>
                <a:ea typeface="Heiti SC Light" charset="-122"/>
                <a:cs typeface="Heiti SC Light" charset="-122"/>
              </a:rPr>
              <a:t>() </a:t>
            </a:r>
            <a:r>
              <a:rPr lang="zh-CN" altLang="mr-IN" sz="2400" dirty="0">
                <a:latin typeface="Heiti SC Light" charset="-122"/>
                <a:ea typeface="Heiti SC Light" charset="-122"/>
                <a:cs typeface="Heiti SC Light" charset="-122"/>
              </a:rPr>
              <a:t>启动程序</a:t>
            </a:r>
            <a:endParaRPr lang="zh-CN" altLang="en-US" sz="2400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mr-IN" altLang="zh-CN" sz="2400" dirty="0" err="1">
                <a:latin typeface="Heiti SC Light" charset="-122"/>
                <a:ea typeface="Heiti SC Light" charset="-122"/>
                <a:cs typeface="Heiti SC Light" charset="-122"/>
              </a:rPr>
              <a:t>Start</a:t>
            </a:r>
            <a:r>
              <a:rPr lang="mr-IN" altLang="zh-CN" sz="2400" dirty="0">
                <a:latin typeface="Heiti SC Light" charset="-122"/>
                <a:ea typeface="Heiti SC Light" charset="-122"/>
                <a:cs typeface="Heiti SC Light" charset="-122"/>
              </a:rPr>
              <a:t>() </a:t>
            </a:r>
            <a:r>
              <a:rPr lang="zh-CN" altLang="mr-IN" sz="2400" dirty="0">
                <a:latin typeface="Heiti SC Light" charset="-122"/>
                <a:ea typeface="Heiti SC Light" charset="-122"/>
                <a:cs typeface="Heiti SC Light" charset="-122"/>
              </a:rPr>
              <a:t>开始运行</a:t>
            </a:r>
            <a:endParaRPr lang="zh-CN" altLang="en-US" sz="2400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mr-IN" altLang="zh-CN" sz="2400" dirty="0" err="1">
                <a:latin typeface="Heiti SC Light" charset="-122"/>
                <a:ea typeface="Heiti SC Light" charset="-122"/>
                <a:cs typeface="Heiti SC Light" charset="-122"/>
              </a:rPr>
              <a:t>Stop</a:t>
            </a:r>
            <a:r>
              <a:rPr lang="mr-IN" altLang="zh-CN" sz="2400" dirty="0">
                <a:latin typeface="Heiti SC Light" charset="-122"/>
                <a:ea typeface="Heiti SC Light" charset="-122"/>
                <a:cs typeface="Heiti SC Light" charset="-122"/>
              </a:rPr>
              <a:t>() </a:t>
            </a:r>
            <a:r>
              <a:rPr lang="zh-CN" altLang="mr-IN" sz="2400" dirty="0">
                <a:latin typeface="Heiti SC Light" charset="-122"/>
                <a:ea typeface="Heiti SC Light" charset="-122"/>
                <a:cs typeface="Heiti SC Light" charset="-122"/>
              </a:rPr>
              <a:t>停止运行</a:t>
            </a:r>
            <a:endParaRPr lang="zh-CN" altLang="en-US" sz="2400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1028700" lvl="1" indent="-571500">
              <a:buFont typeface="Wingdings" charset="2"/>
              <a:buChar char="ü"/>
            </a:pPr>
            <a:r>
              <a:rPr lang="mr-IN" altLang="zh-CN" sz="2400" dirty="0" err="1">
                <a:latin typeface="Heiti SC Light" charset="-122"/>
                <a:ea typeface="Heiti SC Light" charset="-122"/>
                <a:cs typeface="Heiti SC Light" charset="-122"/>
              </a:rPr>
              <a:t>Destroy</a:t>
            </a:r>
            <a:r>
              <a:rPr lang="mr-IN" altLang="zh-CN" sz="2400" dirty="0">
                <a:latin typeface="Heiti SC Light" charset="-122"/>
                <a:ea typeface="Heiti SC Light" charset="-122"/>
                <a:cs typeface="Heiti SC Light" charset="-122"/>
              </a:rPr>
              <a:t>() </a:t>
            </a:r>
            <a:r>
              <a:rPr lang="zh-CN" altLang="mr-IN" sz="2400" dirty="0">
                <a:latin typeface="Heiti SC Light" charset="-122"/>
                <a:ea typeface="Heiti SC Light" charset="-122"/>
                <a:cs typeface="Heiti SC Light" charset="-122"/>
              </a:rPr>
              <a:t>退出程序</a:t>
            </a:r>
            <a:endParaRPr lang="zh-CN" altLang="en-US" sz="2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8357516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8034572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JHotDraw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应用扩展示例：简单日记本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7034" y="1062926"/>
            <a:ext cx="893696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400" dirty="0">
                <a:latin typeface="Kaiti SC" charset="-122"/>
                <a:ea typeface="Kaiti SC" charset="-122"/>
                <a:cs typeface="Kaiti SC" charset="-122"/>
              </a:rPr>
              <a:t>定义</a:t>
            </a:r>
            <a:r>
              <a:rPr lang="en-US" altLang="zh-CN" sz="3400" dirty="0">
                <a:latin typeface="Kaiti SC" charset="-122"/>
                <a:ea typeface="Kaiti SC" charset="-122"/>
                <a:cs typeface="Kaiti SC" charset="-122"/>
              </a:rPr>
              <a:t>Model</a:t>
            </a:r>
            <a:r>
              <a:rPr lang="zh-CN" altLang="en-US" sz="3400" dirty="0">
                <a:latin typeface="Kaiti SC" charset="-122"/>
                <a:ea typeface="Kaiti SC" charset="-122"/>
                <a:cs typeface="Kaiti SC" charset="-122"/>
              </a:rPr>
              <a:t>：封装程序名称、版本、版权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400" dirty="0">
                <a:latin typeface="Kaiti SC" charset="-122"/>
                <a:ea typeface="Kaiti SC" charset="-122"/>
                <a:cs typeface="Kaiti SC" charset="-122"/>
              </a:rPr>
              <a:t>定义</a:t>
            </a:r>
            <a:r>
              <a:rPr lang="en-US" altLang="zh-CN" sz="3400" dirty="0">
                <a:latin typeface="Kaiti SC" charset="-122"/>
                <a:ea typeface="Kaiti SC" charset="-122"/>
                <a:cs typeface="Kaiti SC" charset="-122"/>
              </a:rPr>
              <a:t>View</a:t>
            </a:r>
            <a:r>
              <a:rPr lang="zh-CN" altLang="en-US" sz="3400" dirty="0">
                <a:latin typeface="Kaiti SC" charset="-122"/>
                <a:ea typeface="Kaiti SC" charset="-122"/>
                <a:cs typeface="Kaiti SC" charset="-122"/>
              </a:rPr>
              <a:t>：包括文本输入框、保存按钮、打开按钮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400" dirty="0">
                <a:latin typeface="Kaiti SC" charset="-122"/>
                <a:ea typeface="Kaiti SC" charset="-122"/>
                <a:cs typeface="Kaiti SC" charset="-122"/>
              </a:rPr>
              <a:t>定义</a:t>
            </a:r>
            <a:r>
              <a:rPr lang="en-US" altLang="zh-CN" sz="3400" dirty="0">
                <a:latin typeface="Kaiti SC" charset="-122"/>
                <a:ea typeface="Kaiti SC" charset="-122"/>
                <a:cs typeface="Kaiti SC" charset="-122"/>
              </a:rPr>
              <a:t>Controller</a:t>
            </a:r>
            <a:r>
              <a:rPr lang="zh-CN" altLang="en-US" sz="3400" dirty="0">
                <a:latin typeface="Kaiti SC" charset="-122"/>
                <a:ea typeface="Kaiti SC" charset="-122"/>
                <a:cs typeface="Kaiti SC" charset="-122"/>
              </a:rPr>
              <a:t>：用于保存和打开日记的控制方法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400" dirty="0">
                <a:latin typeface="Kaiti SC" charset="-122"/>
                <a:ea typeface="Kaiti SC" charset="-122"/>
                <a:cs typeface="Kaiti SC" charset="-122"/>
              </a:rPr>
              <a:t>使用</a:t>
            </a:r>
            <a:r>
              <a:rPr lang="en-US" altLang="zh-CN" sz="3400" dirty="0" err="1">
                <a:latin typeface="Kaiti SC" charset="-122"/>
                <a:ea typeface="Kaiti SC" charset="-122"/>
                <a:cs typeface="Kaiti SC" charset="-122"/>
              </a:rPr>
              <a:t>model.setView</a:t>
            </a:r>
            <a:r>
              <a:rPr lang="zh-CN" altLang="en-US" sz="3400" dirty="0">
                <a:latin typeface="Kaiti SC" charset="-122"/>
                <a:ea typeface="Kaiti SC" charset="-122"/>
                <a:cs typeface="Kaiti SC" charset="-122"/>
              </a:rPr>
              <a:t>方法将</a:t>
            </a:r>
            <a:r>
              <a:rPr lang="en-US" altLang="zh-CN" sz="3400" dirty="0">
                <a:latin typeface="Kaiti SC" charset="-122"/>
                <a:ea typeface="Kaiti SC" charset="-122"/>
                <a:cs typeface="Kaiti SC" charset="-122"/>
              </a:rPr>
              <a:t>View</a:t>
            </a:r>
            <a:r>
              <a:rPr lang="zh-CN" altLang="en-US" sz="3400" dirty="0">
                <a:latin typeface="Kaiti SC" charset="-122"/>
                <a:ea typeface="Kaiti SC" charset="-122"/>
                <a:cs typeface="Kaiti SC" charset="-122"/>
              </a:rPr>
              <a:t>添加到</a:t>
            </a:r>
            <a:r>
              <a:rPr lang="en-US" altLang="zh-CN" sz="3400" dirty="0">
                <a:latin typeface="Kaiti SC" charset="-122"/>
                <a:ea typeface="Kaiti SC" charset="-122"/>
                <a:cs typeface="Kaiti SC" charset="-122"/>
              </a:rPr>
              <a:t>Model</a:t>
            </a:r>
            <a:endParaRPr lang="zh-CN" altLang="en-US" sz="3400" dirty="0">
              <a:latin typeface="Kaiti SC" charset="-122"/>
              <a:ea typeface="Kaiti SC" charset="-122"/>
              <a:cs typeface="Kaiti SC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400" dirty="0">
                <a:latin typeface="Kaiti SC" charset="-122"/>
                <a:ea typeface="Kaiti SC" charset="-122"/>
                <a:cs typeface="Kaiti SC" charset="-122"/>
              </a:rPr>
              <a:t>使用</a:t>
            </a:r>
            <a:r>
              <a:rPr lang="en-US" altLang="zh-CN" sz="3400" dirty="0" err="1">
                <a:latin typeface="Kaiti SC" charset="-122"/>
                <a:ea typeface="Kaiti SC" charset="-122"/>
                <a:cs typeface="Kaiti SC" charset="-122"/>
              </a:rPr>
              <a:t>application.setModel</a:t>
            </a:r>
            <a:r>
              <a:rPr lang="zh-CN" altLang="en-US" sz="3400" dirty="0">
                <a:latin typeface="Kaiti SC" charset="-122"/>
                <a:ea typeface="Kaiti SC" charset="-122"/>
                <a:cs typeface="Kaiti SC" charset="-122"/>
              </a:rPr>
              <a:t>方法将</a:t>
            </a:r>
            <a:r>
              <a:rPr lang="en-US" altLang="zh-CN" sz="3400" dirty="0">
                <a:latin typeface="Kaiti SC" charset="-122"/>
                <a:ea typeface="Kaiti SC" charset="-122"/>
                <a:cs typeface="Kaiti SC" charset="-122"/>
              </a:rPr>
              <a:t>Model</a:t>
            </a:r>
            <a:r>
              <a:rPr lang="zh-CN" altLang="en-US" sz="3400" dirty="0">
                <a:latin typeface="Kaiti SC" charset="-122"/>
                <a:ea typeface="Kaiti SC" charset="-122"/>
                <a:cs typeface="Kaiti SC" charset="-122"/>
              </a:rPr>
              <a:t>添加到</a:t>
            </a:r>
            <a:r>
              <a:rPr lang="en-US" altLang="zh-CN" sz="3400" dirty="0">
                <a:latin typeface="Kaiti SC" charset="-122"/>
                <a:ea typeface="Kaiti SC" charset="-122"/>
                <a:cs typeface="Kaiti SC" charset="-122"/>
              </a:rPr>
              <a:t>Application</a:t>
            </a:r>
            <a:endParaRPr lang="zh-CN" altLang="en-US" sz="3400" dirty="0">
              <a:latin typeface="Kaiti SC" charset="-122"/>
              <a:ea typeface="Kaiti SC" charset="-122"/>
              <a:cs typeface="Kaiti SC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400" dirty="0">
                <a:latin typeface="Kaiti SC" charset="-122"/>
                <a:ea typeface="Kaiti SC" charset="-122"/>
                <a:cs typeface="Kaiti SC" charset="-122"/>
              </a:rPr>
              <a:t>启动程序，调用</a:t>
            </a:r>
            <a:r>
              <a:rPr lang="en-US" altLang="zh-CN" sz="3400" dirty="0" err="1">
                <a:latin typeface="Kaiti SC" charset="-122"/>
                <a:ea typeface="Kaiti SC" charset="-122"/>
                <a:cs typeface="Kaiti SC" charset="-122"/>
              </a:rPr>
              <a:t>Application.launch</a:t>
            </a:r>
            <a:r>
              <a:rPr lang="en-US" altLang="zh-CN" sz="3400" dirty="0">
                <a:latin typeface="Kaiti SC" charset="-122"/>
                <a:ea typeface="Kaiti SC" charset="-122"/>
                <a:cs typeface="Kaiti SC" charset="-122"/>
              </a:rPr>
              <a:t>()</a:t>
            </a:r>
            <a:r>
              <a:rPr lang="zh-CN" altLang="en-US" sz="3400" dirty="0">
                <a:latin typeface="Kaiti SC" charset="-122"/>
                <a:ea typeface="Kaiti SC" charset="-122"/>
                <a:cs typeface="Kaiti SC" charset="-122"/>
              </a:rPr>
              <a:t>方法启动程序</a:t>
            </a:r>
            <a:endParaRPr lang="zh-CN" altLang="en-US" sz="3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1849112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9C639-D710-A74D-ACFC-DD4801A35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21" y="1421837"/>
            <a:ext cx="7960659" cy="416690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8279767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JHotDraw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插件应用扩展实例（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PERT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DEF6CC-E4C7-6E49-ABAE-A9CD4354B7D2}"/>
              </a:ext>
            </a:extLst>
          </p:cNvPr>
          <p:cNvSpPr/>
          <p:nvPr/>
        </p:nvSpPr>
        <p:spPr>
          <a:xfrm>
            <a:off x="580789" y="3770643"/>
            <a:ext cx="5582137" cy="336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DCAB1B-63AF-F04A-B2DA-1A38ECBBB498}"/>
              </a:ext>
            </a:extLst>
          </p:cNvPr>
          <p:cNvSpPr/>
          <p:nvPr/>
        </p:nvSpPr>
        <p:spPr>
          <a:xfrm>
            <a:off x="580789" y="4955729"/>
            <a:ext cx="2036286" cy="2784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87375EF7-7DF1-E84E-BFC4-3150DBC22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26" y="980860"/>
            <a:ext cx="2807367" cy="2298368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E651F314-D1D8-FE4D-80D7-2B4CC1BC8F8B}"/>
              </a:ext>
            </a:extLst>
          </p:cNvPr>
          <p:cNvSpPr txBox="1"/>
          <p:nvPr/>
        </p:nvSpPr>
        <p:spPr>
          <a:xfrm>
            <a:off x="22837" y="5652825"/>
            <a:ext cx="9098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扩展时无需了解内部实现机制，只需要继承</a:t>
            </a:r>
            <a:r>
              <a:rPr lang="en-US" altLang="zh-CN" sz="2800" b="1" dirty="0" err="1">
                <a:solidFill>
                  <a:srgbClr val="FF0000"/>
                </a:solidFill>
                <a:latin typeface="+mn-ea"/>
              </a:rPr>
              <a:t>DefaultApplicationModel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，并将其注入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Application</a:t>
            </a:r>
            <a:endParaRPr lang="en-US" sz="28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8613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8410" y="168330"/>
            <a:ext cx="2492990" cy="742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课堂讨论：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8203"/>
            <a:ext cx="2974915" cy="23617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37793" y="1025423"/>
            <a:ext cx="630620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Kaiti SC" charset="-122"/>
              </a:rPr>
              <a:t>课堂讨论：模型（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  <a:cs typeface="Kaiti SC" charset="-122"/>
              </a:rPr>
              <a:t>model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Kaiti SC" charset="-122"/>
              </a:rPr>
              <a:t>）在设置对应的视图（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  <a:cs typeface="Kaiti SC" charset="-122"/>
              </a:rPr>
              <a:t>view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Kaiti SC" charset="-122"/>
              </a:rPr>
              <a:t>）实现时通过字符串传入的方式有什么好处？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Kaiti SC" charset="-122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F9652E-7D24-BC4A-8D02-CABD16EC023C}"/>
              </a:ext>
            </a:extLst>
          </p:cNvPr>
          <p:cNvGrpSpPr/>
          <p:nvPr/>
        </p:nvGrpSpPr>
        <p:grpSpPr>
          <a:xfrm>
            <a:off x="571500" y="4286383"/>
            <a:ext cx="8001000" cy="1519517"/>
            <a:chOff x="488410" y="4065903"/>
            <a:chExt cx="8001000" cy="15195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241712-88E4-0043-BEA9-604BAA6F1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7" t="66883" r="9412" b="3309"/>
            <a:stretch/>
          </p:blipFill>
          <p:spPr>
            <a:xfrm>
              <a:off x="488410" y="4065903"/>
              <a:ext cx="8001000" cy="151951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9F9DAE-877F-D841-9E69-07F4F9EC24B6}"/>
                </a:ext>
              </a:extLst>
            </p:cNvPr>
            <p:cNvSpPr/>
            <p:nvPr/>
          </p:nvSpPr>
          <p:spPr>
            <a:xfrm>
              <a:off x="582540" y="4825661"/>
              <a:ext cx="7189861" cy="3092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35604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8410" y="168330"/>
            <a:ext cx="2492990" cy="742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课堂讨论：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8203"/>
            <a:ext cx="2974915" cy="23617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37793" y="1429589"/>
            <a:ext cx="63062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Kaiti SC" charset="-122"/>
              </a:rPr>
              <a:t>课堂讨论：根据</a:t>
            </a:r>
            <a:r>
              <a:rPr lang="en-US" altLang="zh-CN" sz="4000" dirty="0" err="1">
                <a:latin typeface="楷体" panose="02010609060101010101" pitchFamily="49" charset="-122"/>
                <a:ea typeface="楷体" panose="02010609060101010101" pitchFamily="49" charset="-122"/>
                <a:cs typeface="Kaiti SC" charset="-122"/>
              </a:rPr>
              <a:t>JHotDraw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Kaiti SC" charset="-122"/>
              </a:rPr>
              <a:t>的特性，想象一下其中会应用哪些设计模式？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Kaiti SC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66506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Kaiti SC" charset="-122"/>
              </a:rPr>
              <a:t>？</a:t>
            </a:r>
            <a:endParaRPr lang="en-US" altLang="zh-CN" sz="40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Kai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5644247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6187912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JHotDraw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中的设计模式实例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7034" y="1062926"/>
            <a:ext cx="89369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7200" dirty="0">
                <a:latin typeface="Kaiti SC" charset="-122"/>
                <a:ea typeface="Kaiti SC" charset="-122"/>
                <a:cs typeface="Kaiti SC" charset="-122"/>
              </a:rPr>
              <a:t>组合模式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7200" dirty="0">
                <a:latin typeface="Kaiti SC" charset="-122"/>
                <a:ea typeface="Kaiti SC" charset="-122"/>
                <a:cs typeface="Kaiti SC" charset="-122"/>
              </a:rPr>
              <a:t>观察者模式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7200" dirty="0">
                <a:latin typeface="Kaiti SC" charset="-122"/>
                <a:ea typeface="Kaiti SC" charset="-122"/>
                <a:cs typeface="Kaiti SC" charset="-122"/>
              </a:rPr>
              <a:t>策略模式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1088F22A-6DD0-3A4E-AA68-0647EDE4FFFC}"/>
              </a:ext>
            </a:extLst>
          </p:cNvPr>
          <p:cNvSpPr txBox="1"/>
          <p:nvPr/>
        </p:nvSpPr>
        <p:spPr>
          <a:xfrm>
            <a:off x="143970" y="4668438"/>
            <a:ext cx="8936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8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共性：都是以设计抽象为基本手段，都</a:t>
            </a:r>
            <a:r>
              <a:rPr lang="zh-CN" altLang="en-US" sz="4800" b="1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很好地实践了开闭原则。</a:t>
            </a:r>
            <a:endParaRPr lang="en-US" sz="4800" b="1" dirty="0">
              <a:solidFill>
                <a:srgbClr val="FF0000"/>
              </a:solidFill>
              <a:latin typeface="Times" pitchFamily="2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1115951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2031325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组合模式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89711D75-1338-194E-8E70-6124ACB9D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2" y="1043924"/>
            <a:ext cx="8587436" cy="542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3751109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6187912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JHotDraw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中的组合模式应用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88F22A-6DD0-3A4E-AA68-0647EDE4FFFC}"/>
              </a:ext>
            </a:extLst>
          </p:cNvPr>
          <p:cNvSpPr txBox="1"/>
          <p:nvPr/>
        </p:nvSpPr>
        <p:spPr>
          <a:xfrm>
            <a:off x="3717328" y="902030"/>
            <a:ext cx="53636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 err="1">
                <a:latin typeface="Times" pitchFamily="2" charset="0"/>
                <a:ea typeface="SimSun" panose="02010600030101010101" pitchFamily="2" charset="-122"/>
              </a:rPr>
              <a:t>AbstractCompositeFigure</a:t>
            </a:r>
            <a:r>
              <a:rPr lang="zh-CN" altLang="en-US" sz="3200" b="1" dirty="0">
                <a:latin typeface="Times" pitchFamily="2" charset="0"/>
                <a:ea typeface="SimSun" panose="02010600030101010101" pitchFamily="2" charset="-122"/>
              </a:rPr>
              <a:t>使用</a:t>
            </a:r>
            <a:r>
              <a:rPr lang="en-US" altLang="zh-CN" sz="3200" b="1" dirty="0">
                <a:latin typeface="Times" pitchFamily="2" charset="0"/>
                <a:ea typeface="SimSun" panose="02010600030101010101" pitchFamily="2" charset="-122"/>
              </a:rPr>
              <a:t>List&lt;Figure&gt;</a:t>
            </a:r>
            <a:r>
              <a:rPr lang="zh-CN" altLang="en-US" sz="3200" b="1" dirty="0">
                <a:latin typeface="Times" pitchFamily="2" charset="0"/>
                <a:ea typeface="SimSun" panose="02010600030101010101" pitchFamily="2" charset="-122"/>
              </a:rPr>
              <a:t>属性表示对于子图形的包含关系（组合关系），在</a:t>
            </a:r>
            <a:r>
              <a:rPr lang="en-US" altLang="zh-CN" sz="3200" b="1" dirty="0" err="1">
                <a:latin typeface="Times" pitchFamily="2" charset="0"/>
                <a:ea typeface="SimSun" panose="02010600030101010101" pitchFamily="2" charset="-122"/>
              </a:rPr>
              <a:t>drawFigure</a:t>
            </a:r>
            <a:r>
              <a:rPr lang="en-US" altLang="zh-CN" sz="3200" b="1" dirty="0">
                <a:latin typeface="Times" pitchFamily="2" charset="0"/>
                <a:ea typeface="SimSun" panose="02010600030101010101" pitchFamily="2" charset="-122"/>
              </a:rPr>
              <a:t>()</a:t>
            </a:r>
            <a:r>
              <a:rPr lang="zh-CN" altLang="en-US" sz="3200" b="1" dirty="0">
                <a:latin typeface="Times" pitchFamily="2" charset="0"/>
                <a:ea typeface="SimSun" panose="02010600030101010101" pitchFamily="2" charset="-122"/>
              </a:rPr>
              <a:t>方法中对</a:t>
            </a:r>
            <a:r>
              <a:rPr lang="en-US" altLang="zh-CN" sz="3200" b="1" dirty="0">
                <a:latin typeface="Times" pitchFamily="2" charset="0"/>
                <a:ea typeface="SimSun" panose="02010600030101010101" pitchFamily="2" charset="-122"/>
              </a:rPr>
              <a:t>List&lt;Figure&gt;</a:t>
            </a:r>
            <a:r>
              <a:rPr lang="zh-CN" altLang="en-US" sz="3200" b="1" dirty="0">
                <a:latin typeface="Times" pitchFamily="2" charset="0"/>
                <a:ea typeface="SimSun" panose="02010600030101010101" pitchFamily="2" charset="-122"/>
              </a:rPr>
              <a:t>进行遍历（扮演客户端代码的角色）。</a:t>
            </a:r>
            <a:endParaRPr lang="en-US" sz="3200" b="1" dirty="0">
              <a:latin typeface="Times" pitchFamily="2" charset="0"/>
              <a:ea typeface="SimSun" panose="0201060003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04C64-A943-B242-A47E-2BFE35382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205" y="459908"/>
            <a:ext cx="4307853" cy="6677172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088F22A-6DD0-3A4E-AA68-0647EDE4FFFC}"/>
              </a:ext>
            </a:extLst>
          </p:cNvPr>
          <p:cNvSpPr txBox="1"/>
          <p:nvPr/>
        </p:nvSpPr>
        <p:spPr>
          <a:xfrm>
            <a:off x="3717328" y="4116160"/>
            <a:ext cx="53636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优点：为树形结构的面向对象实现提供了一种灵活的设计方案</a:t>
            </a:r>
            <a:br>
              <a:rPr lang="zh-CN" altLang="en-US" sz="28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</a:br>
            <a:r>
              <a:rPr lang="en-US" altLang="zh-CN" sz="28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）清楚地定义分层次的复杂对象</a:t>
            </a:r>
            <a:r>
              <a:rPr lang="en-US" altLang="zh-CN" sz="28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）客户端可以一致地处理复合对象和原子对象</a:t>
            </a:r>
          </a:p>
          <a:p>
            <a:pPr algn="just"/>
            <a:r>
              <a:rPr lang="en-US" altLang="zh-CN" sz="28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）方便扩展新的复合或原子对象</a:t>
            </a:r>
            <a:endParaRPr lang="en-US" sz="2800" b="1" dirty="0">
              <a:solidFill>
                <a:srgbClr val="FF0000"/>
              </a:solidFill>
              <a:latin typeface="Times" pitchFamily="2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521562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Struts-Framework-256x30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790" y="3395294"/>
            <a:ext cx="2789495" cy="3268940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1107996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6775" y="980860"/>
            <a:ext cx="3459797" cy="2459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MVC-Spring-Framework-300x23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4790" y="1266736"/>
            <a:ext cx="2535932" cy="1994933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>
          <a:xfrm>
            <a:off x="339293" y="906696"/>
            <a:ext cx="10227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Spring</a:t>
            </a:r>
            <a:endParaRPr lang="zh-CN" altLang="en-US" sz="2000" b="1" dirty="0">
              <a:solidFill>
                <a:srgbClr val="00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5" descr="C:\hibernate-architecture-min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74121" y="779618"/>
            <a:ext cx="2810564" cy="3141218"/>
          </a:xfrm>
          <a:prstGeom prst="rect">
            <a:avLst/>
          </a:prstGeom>
          <a:noFill/>
        </p:spPr>
      </p:pic>
      <p:pic>
        <p:nvPicPr>
          <p:cNvPr id="14" name="Picture 6" descr="C:\figure-8-1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53971" y="3920836"/>
            <a:ext cx="5601577" cy="2663206"/>
          </a:xfrm>
          <a:prstGeom prst="rect">
            <a:avLst/>
          </a:prstGeom>
          <a:noFill/>
        </p:spPr>
      </p:pic>
      <p:sp>
        <p:nvSpPr>
          <p:cNvPr id="15" name="矩形 14"/>
          <p:cNvSpPr/>
          <p:nvPr/>
        </p:nvSpPr>
        <p:spPr>
          <a:xfrm>
            <a:off x="7683956" y="4031976"/>
            <a:ext cx="13715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00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Jhotdraw</a:t>
            </a:r>
            <a:endParaRPr lang="zh-CN" altLang="en-US" sz="2000" b="1" dirty="0">
              <a:solidFill>
                <a:srgbClr val="0066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59286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2492990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观察者模式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E25FD9AF-2F73-FF45-AC28-B8836DF8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905" y="1049872"/>
            <a:ext cx="6146445" cy="565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349942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id="{8A7EDC55-57D4-0143-B8EB-64974C7AB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4596"/>
            <a:ext cx="5493287" cy="456496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6649577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JHotDraw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中的观察者模式应用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88F22A-6DD0-3A4E-AA68-0647EDE4FFFC}"/>
              </a:ext>
            </a:extLst>
          </p:cNvPr>
          <p:cNvSpPr txBox="1"/>
          <p:nvPr/>
        </p:nvSpPr>
        <p:spPr>
          <a:xfrm>
            <a:off x="2380593" y="1077932"/>
            <a:ext cx="676340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Times" pitchFamily="2" charset="0"/>
                <a:ea typeface="SimSun" panose="02010600030101010101" pitchFamily="2" charset="-122"/>
              </a:rPr>
              <a:t>事件处理器</a:t>
            </a:r>
            <a:r>
              <a:rPr lang="en-US" altLang="zh-CN" sz="3000" b="1" dirty="0" err="1">
                <a:latin typeface="Times" pitchFamily="2" charset="0"/>
                <a:ea typeface="SimSun" panose="02010600030101010101" pitchFamily="2" charset="-122"/>
              </a:rPr>
              <a:t>EventHandler</a:t>
            </a:r>
            <a:r>
              <a:rPr lang="zh-CN" altLang="en-US" sz="3000" b="1" dirty="0">
                <a:latin typeface="Times" pitchFamily="2" charset="0"/>
                <a:ea typeface="SimSun" panose="02010600030101010101" pitchFamily="2" charset="-122"/>
              </a:rPr>
              <a:t>类是观察者；</a:t>
            </a:r>
            <a:r>
              <a:rPr lang="en-US" altLang="zh-CN" sz="3000" b="1" dirty="0" err="1">
                <a:latin typeface="Times" pitchFamily="2" charset="0"/>
                <a:ea typeface="SimSun" panose="02010600030101010101" pitchFamily="2" charset="-122"/>
              </a:rPr>
              <a:t>AbstractFigure</a:t>
            </a:r>
            <a:r>
              <a:rPr lang="zh-CN" altLang="en-US" sz="3000" b="1" dirty="0">
                <a:latin typeface="Times" pitchFamily="2" charset="0"/>
                <a:ea typeface="SimSun" panose="02010600030101010101" pitchFamily="2" charset="-122"/>
              </a:rPr>
              <a:t>类是被观察者，内部维护了一个观察者的列表（</a:t>
            </a:r>
            <a:r>
              <a:rPr lang="en-US" altLang="zh-CN" sz="3000" b="1" dirty="0" err="1">
                <a:latin typeface="Times" pitchFamily="2" charset="0"/>
                <a:ea typeface="SimSun" panose="02010600030101010101" pitchFamily="2" charset="-122"/>
              </a:rPr>
              <a:t>listenerList</a:t>
            </a:r>
            <a:r>
              <a:rPr lang="zh-CN" altLang="en-US" sz="3000" b="1" dirty="0">
                <a:latin typeface="Times" pitchFamily="2" charset="0"/>
                <a:ea typeface="SimSun" panose="02010600030101010101" pitchFamily="2" charset="-122"/>
              </a:rPr>
              <a:t>），在发生变化时通知当前注册的事件处理器。</a:t>
            </a:r>
            <a:endParaRPr lang="en-US" sz="3000" b="1" dirty="0">
              <a:latin typeface="Times" pitchFamily="2" charset="0"/>
              <a:ea typeface="SimSun" panose="02010600030101010101" pitchFamily="2" charset="-122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088F22A-6DD0-3A4E-AA68-0647EDE4FFFC}"/>
              </a:ext>
            </a:extLst>
          </p:cNvPr>
          <p:cNvSpPr txBox="1"/>
          <p:nvPr/>
        </p:nvSpPr>
        <p:spPr>
          <a:xfrm>
            <a:off x="0" y="505200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5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优点：表示层（观察者）和数据逻辑层（被观察者）相分离</a:t>
            </a:r>
          </a:p>
          <a:p>
            <a:pPr algn="just"/>
            <a:r>
              <a:rPr lang="en-US" altLang="zh-CN" sz="25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1</a:t>
            </a:r>
            <a:r>
              <a:rPr lang="zh-CN" altLang="en-US" sz="25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）被观察者和观察者之间建立一个抽象的耦合，被观察者不依赖于具体的观察者</a:t>
            </a:r>
          </a:p>
          <a:p>
            <a:pPr algn="just"/>
            <a:r>
              <a:rPr lang="en-US" altLang="zh-CN" sz="25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2</a:t>
            </a:r>
            <a:r>
              <a:rPr lang="zh-CN" altLang="en-US" sz="25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）被观察者对观察者进行广播通信，简化了一对多的系统设计</a:t>
            </a:r>
            <a:endParaRPr lang="en-US" sz="2500" b="1" dirty="0">
              <a:solidFill>
                <a:srgbClr val="FF0000"/>
              </a:solidFill>
              <a:latin typeface="Times" pitchFamily="2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3822161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2031325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策略模式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CFA0C54D-B18D-B742-A219-4C5DEEAFD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0" y="1133111"/>
            <a:ext cx="8970580" cy="2914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1088F22A-6DD0-3A4E-AA68-0647EDE4FFFC}"/>
              </a:ext>
            </a:extLst>
          </p:cNvPr>
          <p:cNvSpPr txBox="1"/>
          <p:nvPr/>
        </p:nvSpPr>
        <p:spPr>
          <a:xfrm>
            <a:off x="0" y="4610571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对算法的行为（具体处理策略）进行抽象，使得客户端代码不再依赖于具体的算法而是依赖于抽象的策略，在此基础上可以方便地对算法族进行管理。</a:t>
            </a:r>
            <a:endParaRPr lang="en-US" sz="3200" b="1" dirty="0">
              <a:solidFill>
                <a:srgbClr val="FF0000"/>
              </a:solidFill>
              <a:latin typeface="Times" pitchFamily="2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6679968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6187912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JHotDraw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中的策略模式应用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09FE32-17C5-2748-877D-D060514FC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083" y="598090"/>
            <a:ext cx="5193727" cy="4047580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1088F22A-6DD0-3A4E-AA68-0647EDE4FFFC}"/>
              </a:ext>
            </a:extLst>
          </p:cNvPr>
          <p:cNvSpPr txBox="1"/>
          <p:nvPr/>
        </p:nvSpPr>
        <p:spPr>
          <a:xfrm>
            <a:off x="3555368" y="2189115"/>
            <a:ext cx="5241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b="1" dirty="0">
                <a:latin typeface="Times" pitchFamily="2" charset="0"/>
                <a:ea typeface="SimSun" panose="02010600030101010101" pitchFamily="2" charset="-122"/>
              </a:rPr>
              <a:t>复合图形（</a:t>
            </a:r>
            <a:r>
              <a:rPr lang="en-US" altLang="zh-CN" sz="3200" b="1" dirty="0" err="1">
                <a:latin typeface="Times" pitchFamily="2" charset="0"/>
                <a:ea typeface="SimSun" panose="02010600030101010101" pitchFamily="2" charset="-122"/>
              </a:rPr>
              <a:t>CompositeFigure</a:t>
            </a:r>
            <a:r>
              <a:rPr lang="zh-CN" altLang="en-US" sz="3200" b="1" dirty="0">
                <a:latin typeface="Times" pitchFamily="2" charset="0"/>
                <a:ea typeface="SimSun" panose="02010600030101010101" pitchFamily="2" charset="-122"/>
              </a:rPr>
              <a:t>）的布局依赖于抽象的</a:t>
            </a:r>
            <a:r>
              <a:rPr lang="en-US" altLang="zh-CN" sz="3200" b="1" dirty="0" err="1">
                <a:latin typeface="Times" pitchFamily="2" charset="0"/>
                <a:ea typeface="SimSun" panose="02010600030101010101" pitchFamily="2" charset="-122"/>
              </a:rPr>
              <a:t>Layouter</a:t>
            </a:r>
            <a:r>
              <a:rPr lang="zh-CN" altLang="en-US" sz="3200" b="1" dirty="0">
                <a:latin typeface="Times" pitchFamily="2" charset="0"/>
                <a:ea typeface="SimSun" panose="02010600030101010101" pitchFamily="2" charset="-122"/>
              </a:rPr>
              <a:t>。</a:t>
            </a:r>
            <a:endParaRPr lang="en-US" sz="3200" b="1" dirty="0">
              <a:latin typeface="Times" pitchFamily="2" charset="0"/>
              <a:ea typeface="SimSun" panose="02010600030101010101" pitchFamily="2" charset="-12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1088F22A-6DD0-3A4E-AA68-0647EDE4FFFC}"/>
              </a:ext>
            </a:extLst>
          </p:cNvPr>
          <p:cNvSpPr txBox="1"/>
          <p:nvPr/>
        </p:nvSpPr>
        <p:spPr>
          <a:xfrm>
            <a:off x="0" y="4361369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优点：将算法与其使用环境分离</a:t>
            </a:r>
          </a:p>
          <a:p>
            <a:pPr algn="just"/>
            <a:r>
              <a:rPr lang="en-US" altLang="zh-CN" sz="32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）算法可以独立被复用</a:t>
            </a:r>
          </a:p>
          <a:p>
            <a:pPr algn="just"/>
            <a:r>
              <a:rPr lang="en-US" altLang="zh-CN" sz="32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2</a:t>
            </a:r>
            <a:r>
              <a:rPr lang="zh-CN" altLang="en-US" sz="32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）避免了客户端代码中的多重条件选择语句</a:t>
            </a:r>
          </a:p>
          <a:p>
            <a:pPr algn="just"/>
            <a:r>
              <a:rPr lang="en-US" altLang="zh-CN" sz="32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3</a:t>
            </a:r>
            <a:r>
              <a:rPr lang="zh-CN" altLang="en-US" sz="32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）可灵活实现布局算法替换，还可以通过继承</a:t>
            </a:r>
            <a:r>
              <a:rPr lang="en-US" altLang="zh-CN" sz="3200" b="1" dirty="0" err="1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AbstractLayouter</a:t>
            </a:r>
            <a:r>
              <a:rPr lang="zh-CN" altLang="en-US" sz="32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增加新的布局算法。</a:t>
            </a:r>
            <a:endParaRPr lang="en-US" sz="3200" b="1" dirty="0">
              <a:solidFill>
                <a:srgbClr val="FF0000"/>
              </a:solidFill>
              <a:latin typeface="Times" pitchFamily="2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6435669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6187912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JHotDraw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中的策略模式应用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9" y="1133111"/>
            <a:ext cx="8728422" cy="33693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88F22A-6DD0-3A4E-AA68-0647EDE4FFFC}"/>
              </a:ext>
            </a:extLst>
          </p:cNvPr>
          <p:cNvSpPr txBox="1"/>
          <p:nvPr/>
        </p:nvSpPr>
        <p:spPr>
          <a:xfrm>
            <a:off x="0" y="490697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Layouter</a:t>
            </a:r>
            <a:r>
              <a:rPr lang="zh-CN" altLang="en-US" sz="32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接口的定义</a:t>
            </a:r>
            <a:endParaRPr lang="en-US" sz="3200" b="1" dirty="0">
              <a:solidFill>
                <a:srgbClr val="FF0000"/>
              </a:solidFill>
              <a:latin typeface="Times" pitchFamily="2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2363310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05" y="2747144"/>
            <a:ext cx="8237643" cy="382996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6187912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JHotDraw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中的策略模式应用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88F22A-6DD0-3A4E-AA68-0647EDE4FFFC}"/>
              </a:ext>
            </a:extLst>
          </p:cNvPr>
          <p:cNvSpPr txBox="1"/>
          <p:nvPr/>
        </p:nvSpPr>
        <p:spPr>
          <a:xfrm>
            <a:off x="567240" y="6246596"/>
            <a:ext cx="8923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 err="1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CompositeFigure</a:t>
            </a:r>
            <a:r>
              <a:rPr lang="zh-CN" altLang="en-US" sz="28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类中应用了</a:t>
            </a:r>
            <a:r>
              <a:rPr lang="en-US" altLang="zh-CN" sz="2800" b="1" dirty="0" err="1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Layouter</a:t>
            </a:r>
            <a:r>
              <a:rPr lang="zh-CN" altLang="en-US" sz="2800" b="1" dirty="0">
                <a:solidFill>
                  <a:srgbClr val="FF0000"/>
                </a:solidFill>
                <a:latin typeface="Times" pitchFamily="2" charset="0"/>
                <a:ea typeface="SimSun" panose="02010600030101010101" pitchFamily="2" charset="-122"/>
              </a:rPr>
              <a:t>算法的两个方法</a:t>
            </a:r>
            <a:endParaRPr lang="en-US" sz="2800" b="1" dirty="0">
              <a:solidFill>
                <a:srgbClr val="FF0000"/>
              </a:solidFill>
              <a:latin typeface="Times" pitchFamily="2" charset="0"/>
              <a:ea typeface="SimSun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05" y="1049872"/>
            <a:ext cx="8478582" cy="16282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DEF6CC-E4C7-6E49-ABAE-A9CD4354B7D2}"/>
              </a:ext>
            </a:extLst>
          </p:cNvPr>
          <p:cNvSpPr/>
          <p:nvPr/>
        </p:nvSpPr>
        <p:spPr>
          <a:xfrm>
            <a:off x="898635" y="1427900"/>
            <a:ext cx="7662040" cy="243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F9DEF6CC-E4C7-6E49-ABAE-A9CD4354B7D2}"/>
              </a:ext>
            </a:extLst>
          </p:cNvPr>
          <p:cNvSpPr/>
          <p:nvPr/>
        </p:nvSpPr>
        <p:spPr>
          <a:xfrm>
            <a:off x="898634" y="5441787"/>
            <a:ext cx="3578773" cy="391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46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2031325" cy="742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阅读建议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7034" y="1062926"/>
            <a:ext cx="8936966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7020"/>
              </a:lnSpc>
              <a:buFont typeface="Arial" panose="020B0604020202020204" pitchFamily="34" charset="0"/>
              <a:buChar char="•"/>
            </a:pPr>
            <a:r>
              <a:rPr lang="en-US" altLang="zh-CN" sz="6000" dirty="0">
                <a:latin typeface="楷体" panose="02010609060101010101" pitchFamily="49" charset="-122"/>
                <a:ea typeface="楷体" panose="02010609060101010101" pitchFamily="49" charset="-122"/>
                <a:cs typeface="Kaiti SC" charset="-122"/>
              </a:rPr>
              <a:t>《</a:t>
            </a:r>
            <a:r>
              <a:rPr lang="zh-CN" altLang="en-US" sz="6000" dirty="0">
                <a:latin typeface="楷体" panose="02010609060101010101" pitchFamily="49" charset="-122"/>
                <a:ea typeface="楷体" panose="02010609060101010101" pitchFamily="49" charset="-122"/>
                <a:cs typeface="Kaiti SC" charset="-122"/>
              </a:rPr>
              <a:t>代码大全</a:t>
            </a:r>
            <a:r>
              <a:rPr lang="en-US" altLang="zh-CN" sz="6000" dirty="0">
                <a:latin typeface="楷体" panose="02010609060101010101" pitchFamily="49" charset="-122"/>
                <a:ea typeface="楷体" panose="02010609060101010101" pitchFamily="49" charset="-122"/>
                <a:cs typeface="Kaiti SC" charset="-122"/>
              </a:rPr>
              <a:t>》5.3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502607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</a:rPr>
              <a:t>快速阅读后整理问题</a:t>
            </a:r>
            <a:endParaRPr lang="en-US" altLang="zh-CN" sz="36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algn="ctr"/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</a:rPr>
              <a:t>在</a:t>
            </a:r>
            <a:r>
              <a:rPr lang="en-US" altLang="zh-CN" sz="3600" b="1">
                <a:solidFill>
                  <a:srgbClr val="FF0000"/>
                </a:solidFill>
                <a:latin typeface="宋体" panose="02010600030101010101" pitchFamily="2" charset="-122"/>
              </a:rPr>
              <a:t>QQ</a:t>
            </a:r>
            <a:r>
              <a:rPr lang="zh-CN" altLang="en-US" sz="3600" b="1">
                <a:solidFill>
                  <a:srgbClr val="FF0000"/>
                </a:solidFill>
                <a:latin typeface="宋体" panose="02010600030101010101" pitchFamily="2" charset="-122"/>
              </a:rPr>
              <a:t>群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</a:rPr>
              <a:t>中提出并讨论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45908843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416724"/>
            <a:ext cx="9144000" cy="131121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372319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800" b="1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-3" y="4439359"/>
            <a:ext cx="9144003" cy="12885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4600" b="1">
                <a:solidFill>
                  <a:schemeClr val="bg1"/>
                </a:solidFill>
              </a:rPr>
              <a:t>11. </a:t>
            </a:r>
            <a:r>
              <a:rPr kumimoji="1" lang="zh-CN" altLang="en-US" sz="4600" b="1" dirty="0">
                <a:solidFill>
                  <a:schemeClr val="bg1"/>
                </a:solidFill>
              </a:rPr>
              <a:t>软件设计</a:t>
            </a:r>
            <a:endParaRPr kumimoji="1" lang="en-US" altLang="zh-CN" sz="4600" b="1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4600" b="1" dirty="0">
                <a:solidFill>
                  <a:schemeClr val="bg1"/>
                </a:solidFill>
              </a:rPr>
              <a:t>—</a:t>
            </a:r>
            <a:r>
              <a:rPr kumimoji="1" lang="zh-CN" altLang="en-US" sz="4600" b="1" dirty="0">
                <a:solidFill>
                  <a:schemeClr val="bg1"/>
                </a:solidFill>
              </a:rPr>
              <a:t>设计框架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A03AAC-CF20-43F8-98DB-AF753FD15D0D}"/>
              </a:ext>
            </a:extLst>
          </p:cNvPr>
          <p:cNvSpPr/>
          <p:nvPr/>
        </p:nvSpPr>
        <p:spPr>
          <a:xfrm>
            <a:off x="-6" y="0"/>
            <a:ext cx="91440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0070C0"/>
                </a:solidFill>
              </a:rPr>
              <a:t>CS2001</a:t>
            </a:r>
          </a:p>
          <a:p>
            <a:pPr algn="ctr"/>
            <a:r>
              <a:rPr kumimoji="1" lang="zh-CN" altLang="en-US" sz="6000" b="1" dirty="0">
                <a:solidFill>
                  <a:srgbClr val="0070C0"/>
                </a:solidFill>
              </a:rPr>
              <a:t>软件工程</a:t>
            </a:r>
          </a:p>
        </p:txBody>
      </p:sp>
    </p:spTree>
    <p:extLst>
      <p:ext uri="{BB962C8B-B14F-4D97-AF65-F5344CB8AC3E}">
        <p14:creationId xmlns:p14="http://schemas.microsoft.com/office/powerpoint/2010/main" val="91139368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9" y="772742"/>
            <a:ext cx="3924780" cy="152678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3877985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构件、模式、框架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 descr="C:\Struts-Framework-256x3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0203" y="3950149"/>
            <a:ext cx="2409931" cy="2824137"/>
          </a:xfrm>
          <a:prstGeom prst="rect">
            <a:avLst/>
          </a:prstGeom>
          <a:noFill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78" y="1939154"/>
            <a:ext cx="4073983" cy="188486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292161" y="2283456"/>
            <a:ext cx="41857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  <a:latin typeface="+mn-ea"/>
              </a:rPr>
              <a:t>设计模式</a:t>
            </a:r>
          </a:p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（如组合模式、观察者模式）</a:t>
            </a:r>
          </a:p>
        </p:txBody>
      </p:sp>
      <p:sp>
        <p:nvSpPr>
          <p:cNvPr id="10" name="矩形 9"/>
          <p:cNvSpPr/>
          <p:nvPr/>
        </p:nvSpPr>
        <p:spPr>
          <a:xfrm>
            <a:off x="4599937" y="4818306"/>
            <a:ext cx="35702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  <a:latin typeface="+mn-ea"/>
              </a:rPr>
              <a:t>设计框架</a:t>
            </a:r>
          </a:p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（如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Struts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CN" sz="2400" b="1" dirty="0" err="1">
                <a:solidFill>
                  <a:srgbClr val="FF0000"/>
                </a:solidFill>
                <a:latin typeface="+mn-ea"/>
              </a:rPr>
              <a:t>JhotDraw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）</a:t>
            </a:r>
          </a:p>
        </p:txBody>
      </p:sp>
      <p:sp>
        <p:nvSpPr>
          <p:cNvPr id="11" name="矩形 10"/>
          <p:cNvSpPr/>
          <p:nvPr/>
        </p:nvSpPr>
        <p:spPr>
          <a:xfrm>
            <a:off x="4292160" y="1006664"/>
            <a:ext cx="38779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  <a:latin typeface="+mn-ea"/>
              </a:rPr>
              <a:t>软件构件</a:t>
            </a:r>
          </a:p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（如图片处理、打印构件）</a:t>
            </a:r>
          </a:p>
        </p:txBody>
      </p:sp>
    </p:spTree>
    <p:extLst>
      <p:ext uri="{BB962C8B-B14F-4D97-AF65-F5344CB8AC3E}">
        <p14:creationId xmlns:p14="http://schemas.microsoft.com/office/powerpoint/2010/main" val="7115393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8410" y="168330"/>
            <a:ext cx="6288901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课堂讨论：构件、模式与框架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8203"/>
            <a:ext cx="2974915" cy="23617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37793" y="1112800"/>
            <a:ext cx="630620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cs typeface="Kaiti SC" charset="-122"/>
              </a:rPr>
              <a:t>课堂讨论：构件、模式与框架都可以被复用，但它们在复用的内容以及方式上有什么区别？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  <a:cs typeface="Kaiti SC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825" y="3620049"/>
            <a:ext cx="900211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50"/>
                </a:solidFill>
                <a:latin typeface="Heiti SC Light" charset="-122"/>
                <a:ea typeface="Heiti SC Light" charset="-122"/>
                <a:cs typeface="Heiti SC Light" charset="-122"/>
              </a:rPr>
              <a:t>软件构件：针对特定功能提供可复用的实现，开发人员在自身已有的实现方案基础上调用构件实现局部功能</a:t>
            </a:r>
            <a:endParaRPr lang="en-US" altLang="zh-CN" sz="2400" b="1" dirty="0">
              <a:solidFill>
                <a:srgbClr val="FF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Heiti SC Light" charset="-122"/>
                <a:ea typeface="Heiti SC Light" charset="-122"/>
                <a:cs typeface="Heiti SC Light" charset="-122"/>
              </a:rPr>
              <a:t>设计模式：一种抽象的设计思想，往往体现为参考设计方案（如用</a:t>
            </a:r>
            <a:r>
              <a:rPr lang="en-US" altLang="zh-CN" sz="2400" b="1" dirty="0">
                <a:solidFill>
                  <a:srgbClr val="FF0000"/>
                </a:solidFill>
                <a:latin typeface="Heiti SC Light" charset="-122"/>
                <a:ea typeface="Heiti SC Light" charset="-122"/>
                <a:cs typeface="Heiti SC Light" charset="-122"/>
              </a:rPr>
              <a:t>UML</a:t>
            </a:r>
            <a:r>
              <a:rPr lang="zh-CN" altLang="en-US" sz="2400" b="1" dirty="0">
                <a:solidFill>
                  <a:srgbClr val="FF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图表示），本身并没有代码实现，需要针对具体问题、参考其设计思想进行实现</a:t>
            </a:r>
          </a:p>
          <a:p>
            <a:r>
              <a:rPr lang="zh-CN" altLang="en-US" sz="2400" b="1" dirty="0">
                <a:solidFill>
                  <a:schemeClr val="accent5"/>
                </a:solidFill>
                <a:latin typeface="Heiti SC Light" charset="-122"/>
                <a:ea typeface="Heiti SC Light" charset="-122"/>
                <a:cs typeface="Heiti SC Light" charset="-122"/>
              </a:rPr>
              <a:t>软件框架：本身包含相对完整的设计以及核心实现，提供扩展和定制能力，开发人员针对特定应用的实现通过扩展点插入框架中，一般由框架来调用形成完整的应用实现</a:t>
            </a:r>
          </a:p>
        </p:txBody>
      </p:sp>
    </p:spTree>
    <p:extLst>
      <p:ext uri="{BB962C8B-B14F-4D97-AF65-F5344CB8AC3E}">
        <p14:creationId xmlns:p14="http://schemas.microsoft.com/office/powerpoint/2010/main" val="19081390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06" y="1149191"/>
            <a:ext cx="4704179" cy="475778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7571303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软件构件复用示意（关键词：调用）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136" y="2439548"/>
            <a:ext cx="3617741" cy="162585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178079" y="966160"/>
            <a:ext cx="1037104" cy="436873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160403" y="1465574"/>
            <a:ext cx="1037104" cy="436874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89345" y="966159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被复用的部分</a:t>
            </a:r>
          </a:p>
        </p:txBody>
      </p:sp>
      <p:sp>
        <p:nvSpPr>
          <p:cNvPr id="13" name="矩形 12"/>
          <p:cNvSpPr/>
          <p:nvPr/>
        </p:nvSpPr>
        <p:spPr>
          <a:xfrm>
            <a:off x="6189345" y="1465573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特定应用实现的部分</a:t>
            </a:r>
          </a:p>
        </p:txBody>
      </p:sp>
      <p:sp>
        <p:nvSpPr>
          <p:cNvPr id="14" name="矩形 13"/>
          <p:cNvSpPr/>
          <p:nvPr/>
        </p:nvSpPr>
        <p:spPr>
          <a:xfrm>
            <a:off x="5266419" y="4008493"/>
            <a:ext cx="38775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实现具体功能（如邮件发送），有自己的实现并通过接口提供访问</a:t>
            </a:r>
          </a:p>
        </p:txBody>
      </p:sp>
      <p:sp>
        <p:nvSpPr>
          <p:cNvPr id="15" name="矩形 14"/>
          <p:cNvSpPr/>
          <p:nvPr/>
        </p:nvSpPr>
        <p:spPr>
          <a:xfrm>
            <a:off x="4899885" y="5328796"/>
            <a:ext cx="424411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特定应用实现调用软件构件实现局部功能，构件对系统</a:t>
            </a:r>
            <a:r>
              <a:rPr lang="zh-CN" altLang="en-US" sz="2800" b="1">
                <a:solidFill>
                  <a:srgbClr val="FF0000"/>
                </a:solidFill>
              </a:rPr>
              <a:t>整体设计影响不大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016654"/>
            <a:ext cx="51780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特定应用实现</a:t>
            </a:r>
          </a:p>
        </p:txBody>
      </p:sp>
      <p:sp>
        <p:nvSpPr>
          <p:cNvPr id="17" name="矩形 16"/>
          <p:cNvSpPr/>
          <p:nvPr/>
        </p:nvSpPr>
        <p:spPr>
          <a:xfrm>
            <a:off x="5533617" y="1979392"/>
            <a:ext cx="33124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可</a:t>
            </a:r>
            <a:r>
              <a:rPr lang="zh-CN" altLang="en-US" sz="2800" b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复用的软件构件</a:t>
            </a:r>
            <a:endParaRPr lang="zh-CN" altLang="en-US" sz="28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66419" y="2017482"/>
            <a:ext cx="3747458" cy="2047921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/>
          <p:cNvCxnSpPr>
            <a:endCxn id="4" idx="1"/>
          </p:cNvCxnSpPr>
          <p:nvPr/>
        </p:nvCxnSpPr>
        <p:spPr>
          <a:xfrm>
            <a:off x="4460991" y="3247697"/>
            <a:ext cx="935145" cy="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00423" y="1083004"/>
            <a:ext cx="4746760" cy="4933649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038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8032968" cy="15327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设计模式复用示意（关键词：实例化）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3731"/>
            <a:ext cx="5785945" cy="2508591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89711D75-1338-194E-8E70-6124ACB9D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1" y="1140862"/>
            <a:ext cx="4284483" cy="270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181077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组合模式</a:t>
            </a:r>
            <a:endParaRPr lang="zh-CN" altLang="en-US" sz="28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55747" y="1912614"/>
            <a:ext cx="45882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反映的是抽象的设计思想，且只关注于某个局部设计问题，其中的类都是与特定应用无关的抽象角色，没有实现代码</a:t>
            </a:r>
          </a:p>
        </p:txBody>
      </p:sp>
      <p:sp>
        <p:nvSpPr>
          <p:cNvPr id="11" name="矩形 10"/>
          <p:cNvSpPr/>
          <p:nvPr/>
        </p:nvSpPr>
        <p:spPr>
          <a:xfrm>
            <a:off x="23398" y="6334780"/>
            <a:ext cx="61128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应用了组合模式的一个设计实例</a:t>
            </a:r>
          </a:p>
        </p:txBody>
      </p:sp>
      <p:sp>
        <p:nvSpPr>
          <p:cNvPr id="12" name="矩形 11"/>
          <p:cNvSpPr/>
          <p:nvPr/>
        </p:nvSpPr>
        <p:spPr>
          <a:xfrm>
            <a:off x="5813367" y="5178026"/>
            <a:ext cx="34882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基于设计模式的实例化实现，其中的类都是针对特定应用的设计类，存在对应的实现代码</a:t>
            </a:r>
          </a:p>
        </p:txBody>
      </p:sp>
      <p:sp>
        <p:nvSpPr>
          <p:cNvPr id="13" name="矩形 12"/>
          <p:cNvSpPr/>
          <p:nvPr/>
        </p:nvSpPr>
        <p:spPr>
          <a:xfrm>
            <a:off x="4828413" y="968821"/>
            <a:ext cx="1037104" cy="436873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810737" y="1468235"/>
            <a:ext cx="1037104" cy="436874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39679" y="96882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被复用的部分</a:t>
            </a:r>
          </a:p>
        </p:txBody>
      </p:sp>
      <p:sp>
        <p:nvSpPr>
          <p:cNvPr id="16" name="矩形 15"/>
          <p:cNvSpPr/>
          <p:nvPr/>
        </p:nvSpPr>
        <p:spPr>
          <a:xfrm>
            <a:off x="5839679" y="146823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特定应用实现的部分</a:t>
            </a:r>
          </a:p>
        </p:txBody>
      </p:sp>
      <p:sp>
        <p:nvSpPr>
          <p:cNvPr id="17" name="矩形 16"/>
          <p:cNvSpPr/>
          <p:nvPr/>
        </p:nvSpPr>
        <p:spPr>
          <a:xfrm>
            <a:off x="14619" y="1137181"/>
            <a:ext cx="4469773" cy="2745472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698" y="3902968"/>
            <a:ext cx="5762548" cy="2494915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874857" y="3446740"/>
            <a:ext cx="34882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特定应用实现对设计模式中的角色及其关系进行实例化，得到特定</a:t>
            </a:r>
            <a:r>
              <a:rPr lang="zh-CN" altLang="en-US" sz="2400" b="1">
                <a:solidFill>
                  <a:srgbClr val="FF0000"/>
                </a:solidFill>
              </a:rPr>
              <a:t>用的设计和实现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28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7" grpId="0" animBg="1"/>
      <p:bldP spid="18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7571303" cy="15327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软件框架复用示意（关键词：扩展）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0" y="910044"/>
            <a:ext cx="8222292" cy="383802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51529" y="910044"/>
            <a:ext cx="1800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JHotDraw</a:t>
            </a:r>
            <a:endParaRPr lang="zh-CN" altLang="en-US" sz="28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0750" y="963504"/>
            <a:ext cx="8379952" cy="3744000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88410" y="1433264"/>
            <a:ext cx="305724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相对完整的设计，</a:t>
            </a:r>
          </a:p>
          <a:p>
            <a:pPr algn="ctr"/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有自己的实现代码</a:t>
            </a:r>
          </a:p>
        </p:txBody>
      </p:sp>
      <p:sp>
        <p:nvSpPr>
          <p:cNvPr id="2" name="矩形 1"/>
          <p:cNvSpPr/>
          <p:nvPr/>
        </p:nvSpPr>
        <p:spPr>
          <a:xfrm>
            <a:off x="314984" y="5028987"/>
            <a:ext cx="2538569" cy="562558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 err="1">
                <a:solidFill>
                  <a:schemeClr val="tx1"/>
                </a:solidFill>
              </a:rPr>
              <a:t>MyApplicationModel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92419" y="4997455"/>
            <a:ext cx="1057900" cy="562558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 err="1">
                <a:solidFill>
                  <a:schemeClr val="tx1"/>
                </a:solidFill>
              </a:rPr>
              <a:t>MyView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1584269" y="3670891"/>
            <a:ext cx="0" cy="136800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 21"/>
          <p:cNvGrpSpPr/>
          <p:nvPr/>
        </p:nvGrpSpPr>
        <p:grpSpPr>
          <a:xfrm>
            <a:off x="1458147" y="3446870"/>
            <a:ext cx="268014" cy="210170"/>
            <a:chOff x="5439103" y="5323527"/>
            <a:chExt cx="1715251" cy="914400"/>
          </a:xfrm>
        </p:grpSpPr>
        <p:cxnSp>
          <p:nvCxnSpPr>
            <p:cNvPr id="14" name="直线箭头连接符 13"/>
            <p:cNvCxnSpPr/>
            <p:nvPr/>
          </p:nvCxnSpPr>
          <p:spPr>
            <a:xfrm>
              <a:off x="6239954" y="5323527"/>
              <a:ext cx="914400" cy="914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/>
            <p:cNvCxnSpPr/>
            <p:nvPr/>
          </p:nvCxnSpPr>
          <p:spPr>
            <a:xfrm flipV="1">
              <a:off x="5439103" y="6229614"/>
              <a:ext cx="1715251" cy="83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/>
            <p:cNvCxnSpPr/>
            <p:nvPr/>
          </p:nvCxnSpPr>
          <p:spPr>
            <a:xfrm flipV="1">
              <a:off x="5447416" y="5323528"/>
              <a:ext cx="809164" cy="9143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 25"/>
          <p:cNvGrpSpPr/>
          <p:nvPr/>
        </p:nvGrpSpPr>
        <p:grpSpPr>
          <a:xfrm rot="-5400000">
            <a:off x="7969470" y="2432059"/>
            <a:ext cx="268014" cy="210170"/>
            <a:chOff x="5439103" y="5323527"/>
            <a:chExt cx="1715251" cy="914400"/>
          </a:xfrm>
        </p:grpSpPr>
        <p:cxnSp>
          <p:nvCxnSpPr>
            <p:cNvPr id="27" name="直线箭头连接符 26"/>
            <p:cNvCxnSpPr/>
            <p:nvPr/>
          </p:nvCxnSpPr>
          <p:spPr>
            <a:xfrm>
              <a:off x="6239954" y="5323527"/>
              <a:ext cx="914400" cy="914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/>
            <p:cNvCxnSpPr/>
            <p:nvPr/>
          </p:nvCxnSpPr>
          <p:spPr>
            <a:xfrm flipV="1">
              <a:off x="5439103" y="6229614"/>
              <a:ext cx="1715251" cy="83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箭头连接符 28"/>
            <p:cNvCxnSpPr/>
            <p:nvPr/>
          </p:nvCxnSpPr>
          <p:spPr>
            <a:xfrm flipV="1">
              <a:off x="5447416" y="5323528"/>
              <a:ext cx="809164" cy="9143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线箭头连接符 29"/>
          <p:cNvCxnSpPr/>
          <p:nvPr/>
        </p:nvCxnSpPr>
        <p:spPr>
          <a:xfrm flipH="1">
            <a:off x="8206652" y="2530250"/>
            <a:ext cx="756248" cy="1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 flipH="1" flipV="1">
            <a:off x="8458900" y="5268200"/>
            <a:ext cx="504000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8947134" y="2530250"/>
            <a:ext cx="0" cy="273600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975171" y="6235950"/>
            <a:ext cx="1037104" cy="436873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333238" y="6235949"/>
            <a:ext cx="1037104" cy="436874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986437" y="6235949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被复用的部分</a:t>
            </a:r>
          </a:p>
        </p:txBody>
      </p:sp>
      <p:sp>
        <p:nvSpPr>
          <p:cNvPr id="47" name="矩形 46"/>
          <p:cNvSpPr/>
          <p:nvPr/>
        </p:nvSpPr>
        <p:spPr>
          <a:xfrm>
            <a:off x="5362180" y="6235948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特定应用实现的部分</a:t>
            </a:r>
          </a:p>
        </p:txBody>
      </p:sp>
      <p:sp>
        <p:nvSpPr>
          <p:cNvPr id="48" name="矩形 47"/>
          <p:cNvSpPr/>
          <p:nvPr/>
        </p:nvSpPr>
        <p:spPr>
          <a:xfrm>
            <a:off x="2838496" y="4742115"/>
            <a:ext cx="45696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特定应用通过框架的扩展点（如抽象、接口）扩展特定应用的实现，最终于框架实现融为一体</a:t>
            </a:r>
          </a:p>
        </p:txBody>
      </p:sp>
    </p:spTree>
    <p:extLst>
      <p:ext uri="{BB962C8B-B14F-4D97-AF65-F5344CB8AC3E}">
        <p14:creationId xmlns:p14="http://schemas.microsoft.com/office/powerpoint/2010/main" val="10483365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13" grpId="0" animBg="1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37342"/>
            <a:ext cx="9144000" cy="659805"/>
          </a:xfrm>
          <a:prstGeom prst="rect">
            <a:avLst/>
          </a:prstGeom>
          <a:solidFill>
            <a:srgbClr val="16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六边形 2"/>
          <p:cNvSpPr/>
          <p:nvPr/>
        </p:nvSpPr>
        <p:spPr>
          <a:xfrm rot="5400000">
            <a:off x="-566556" y="78145"/>
            <a:ext cx="1133111" cy="976820"/>
          </a:xfrm>
          <a:prstGeom prst="hexagon">
            <a:avLst/>
          </a:prstGeom>
          <a:solidFill>
            <a:srgbClr val="11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410" y="168330"/>
            <a:ext cx="6649577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设计框架案例分析：</a:t>
            </a: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JHotDraw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7034" y="1062926"/>
            <a:ext cx="89369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Kaiti SC" charset="-122"/>
                <a:ea typeface="Kaiti SC" charset="-122"/>
                <a:cs typeface="Kaiti SC" charset="-122"/>
              </a:rPr>
              <a:t>基于</a:t>
            </a:r>
            <a:r>
              <a:rPr lang="en-US" altLang="zh-CN" sz="3200" dirty="0">
                <a:latin typeface="Kaiti SC" charset="-122"/>
                <a:ea typeface="Kaiti SC" charset="-122"/>
                <a:cs typeface="Kaiti SC" charset="-122"/>
              </a:rPr>
              <a:t>LGPL</a:t>
            </a:r>
            <a:r>
              <a:rPr lang="zh-CN" altLang="en-US" sz="3200" dirty="0">
                <a:latin typeface="Kaiti SC" charset="-122"/>
                <a:ea typeface="Kaiti SC" charset="-122"/>
                <a:cs typeface="Kaiti SC" charset="-122"/>
              </a:rPr>
              <a:t>协议的开源项目</a:t>
            </a:r>
          </a:p>
          <a:p>
            <a:pPr marL="1028700" lvl="1" indent="-571500">
              <a:buFont typeface="Wingdings" charset="2"/>
              <a:buChar char="ü"/>
            </a:pPr>
            <a:r>
              <a:rPr lang="en-US" altLang="zh-CN" sz="3200" dirty="0">
                <a:latin typeface="Heiti SC Light" charset="-122"/>
                <a:ea typeface="Heiti SC Light" charset="-122"/>
                <a:cs typeface="Heiti SC Light" charset="-122"/>
              </a:rPr>
              <a:t>LGPL</a:t>
            </a:r>
            <a:r>
              <a:rPr lang="zh-CN" altLang="en-US" sz="3200" dirty="0">
                <a:latin typeface="Heiti SC Light" charset="-122"/>
                <a:ea typeface="Heiti SC Light" charset="-122"/>
                <a:cs typeface="Heiti SC Light" charset="-122"/>
              </a:rPr>
              <a:t>协议：允许商业软件通过类库引用方式使用</a:t>
            </a:r>
            <a:r>
              <a:rPr lang="en-US" altLang="zh-CN" sz="3200" dirty="0">
                <a:latin typeface="Heiti SC Light" charset="-122"/>
                <a:ea typeface="Heiti SC Light" charset="-122"/>
                <a:cs typeface="Heiti SC Light" charset="-122"/>
              </a:rPr>
              <a:t>LGPL</a:t>
            </a:r>
            <a:r>
              <a:rPr lang="zh-CN" altLang="en-US" sz="3200" dirty="0">
                <a:latin typeface="Heiti SC Light" charset="-122"/>
                <a:ea typeface="Heiti SC Light" charset="-122"/>
                <a:cs typeface="Heiti SC Light" charset="-122"/>
              </a:rPr>
              <a:t>类库而不需要开源商业软件的代码</a:t>
            </a:r>
            <a:endParaRPr lang="zh-CN" altLang="en-US" sz="3200" dirty="0">
              <a:latin typeface="Kaiti SC" charset="-122"/>
              <a:ea typeface="Kaiti SC" charset="-122"/>
              <a:cs typeface="Kaiti SC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Kaiti SC" charset="-122"/>
                <a:ea typeface="Kaiti SC" charset="-122"/>
                <a:cs typeface="Kaiti SC" charset="-122"/>
              </a:rPr>
              <a:t>项目网址：</a:t>
            </a:r>
            <a:r>
              <a:rPr lang="en-US" altLang="zh-CN" sz="3200" dirty="0">
                <a:latin typeface="Kaiti SC" charset="-122"/>
                <a:ea typeface="Kaiti SC" charset="-122"/>
                <a:cs typeface="Kaiti SC" charset="-122"/>
                <a:hlinkClick r:id="rId3"/>
              </a:rPr>
              <a:t>http://www.jhotdraw.org</a:t>
            </a:r>
            <a:endParaRPr lang="en-US" altLang="zh-CN" sz="3200" dirty="0">
              <a:latin typeface="Kaiti SC" charset="-122"/>
              <a:ea typeface="Kaiti SC" charset="-122"/>
              <a:cs typeface="Kaiti SC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Kaiti SC" charset="-122"/>
                <a:ea typeface="Kaiti SC" charset="-122"/>
                <a:cs typeface="Kaiti SC" charset="-122"/>
              </a:rPr>
              <a:t>Java</a:t>
            </a:r>
            <a:r>
              <a:rPr lang="zh-CN" altLang="en-US" sz="3200" dirty="0"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en-US" altLang="zh-CN" sz="3200" dirty="0">
                <a:latin typeface="Kaiti SC" charset="-122"/>
                <a:ea typeface="Kaiti SC" charset="-122"/>
                <a:cs typeface="Kaiti SC" charset="-122"/>
              </a:rPr>
              <a:t>GUI</a:t>
            </a:r>
            <a:r>
              <a:rPr lang="zh-CN" altLang="en-US" sz="3200" dirty="0">
                <a:latin typeface="Kaiti SC" charset="-122"/>
                <a:ea typeface="Kaiti SC" charset="-122"/>
                <a:cs typeface="Kaiti SC" charset="-122"/>
              </a:rPr>
              <a:t>框架</a:t>
            </a:r>
          </a:p>
          <a:p>
            <a:pPr marL="1028700" lvl="1" indent="-571500">
              <a:buFont typeface="Wingdings" charset="2"/>
              <a:buChar char="ü"/>
            </a:pPr>
            <a:r>
              <a:rPr lang="zh-CN" altLang="en-US" sz="3200" dirty="0">
                <a:latin typeface="Heiti SC Light" charset="-122"/>
                <a:ea typeface="Heiti SC Light" charset="-122"/>
                <a:cs typeface="Heiti SC Light" charset="-122"/>
              </a:rPr>
              <a:t>支持基于</a:t>
            </a:r>
            <a:r>
              <a:rPr lang="en-US" altLang="zh-CN" sz="3200" dirty="0">
                <a:latin typeface="Heiti SC Light" charset="-122"/>
                <a:ea typeface="Heiti SC Light" charset="-122"/>
                <a:cs typeface="Heiti SC Light" charset="-122"/>
              </a:rPr>
              <a:t>Java</a:t>
            </a:r>
            <a:r>
              <a:rPr lang="zh-CN" altLang="en-US" sz="3200" dirty="0">
                <a:latin typeface="Heiti SC Light" charset="-122"/>
                <a:ea typeface="Heiti SC Light" charset="-122"/>
                <a:cs typeface="Heiti SC Light" charset="-122"/>
              </a:rPr>
              <a:t>的图形编辑器开发</a:t>
            </a:r>
          </a:p>
          <a:p>
            <a:pPr marL="1028700" lvl="1" indent="-571500">
              <a:buFont typeface="Wingdings" charset="2"/>
              <a:buChar char="ü"/>
            </a:pPr>
            <a:r>
              <a:rPr lang="zh-CN" altLang="en-US" sz="3200" dirty="0">
                <a:latin typeface="Heiti SC Light" charset="-122"/>
                <a:ea typeface="Heiti SC Light" charset="-122"/>
                <a:cs typeface="Heiti SC Light" charset="-122"/>
              </a:rPr>
              <a:t>在</a:t>
            </a:r>
            <a:r>
              <a:rPr lang="en-US" altLang="zh-CN" sz="3200" dirty="0">
                <a:latin typeface="Heiti SC Light" charset="-122"/>
                <a:ea typeface="Heiti SC Light" charset="-122"/>
                <a:cs typeface="Heiti SC Light" charset="-122"/>
              </a:rPr>
              <a:t>Swing</a:t>
            </a:r>
            <a:r>
              <a:rPr lang="zh-CN" altLang="en-US" sz="3200" dirty="0">
                <a:latin typeface="Heiti SC Light" charset="-122"/>
                <a:ea typeface="Heiti SC Light" charset="-122"/>
                <a:cs typeface="Heiti SC Light" charset="-122"/>
              </a:rPr>
              <a:t>框架基础上提供了图形编辑特性和功能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Kaiti SC" charset="-122"/>
                <a:ea typeface="Kaiti SC" charset="-122"/>
                <a:cs typeface="Kaiti SC" charset="-122"/>
              </a:rPr>
              <a:t>可扩展：以插件的形式开发各种图形编辑应用</a:t>
            </a:r>
            <a:endParaRPr lang="en-US" altLang="zh-CN" sz="3200" dirty="0">
              <a:latin typeface="Kaiti SC" charset="-122"/>
              <a:ea typeface="Kaiti SC" charset="-122"/>
              <a:cs typeface="Kaiti SC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Kaiti SC" charset="-122"/>
                <a:ea typeface="Kaiti SC" charset="-122"/>
                <a:cs typeface="Kaiti SC" charset="-122"/>
              </a:rPr>
              <a:t>内部包含丰富的设计模式实例</a:t>
            </a:r>
          </a:p>
        </p:txBody>
      </p:sp>
    </p:spTree>
    <p:extLst>
      <p:ext uri="{BB962C8B-B14F-4D97-AF65-F5344CB8AC3E}">
        <p14:creationId xmlns:p14="http://schemas.microsoft.com/office/powerpoint/2010/main" val="76790597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9514</TotalTime>
  <Words>2634</Words>
  <Application>Microsoft Office PowerPoint</Application>
  <PresentationFormat>全屏显示(4:3)</PresentationFormat>
  <Paragraphs>286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4" baseType="lpstr">
      <vt:lpstr>Heiti SC Light</vt:lpstr>
      <vt:lpstr>Helvetica Neue</vt:lpstr>
      <vt:lpstr>Kaiti SC</vt:lpstr>
      <vt:lpstr>PingFang SC</vt:lpstr>
      <vt:lpstr>等线</vt:lpstr>
      <vt:lpstr>楷体</vt:lpstr>
      <vt:lpstr>宋体</vt:lpstr>
      <vt:lpstr>Microsoft yahei</vt:lpstr>
      <vt:lpstr>Microsoft yahei</vt:lpstr>
      <vt:lpstr>Arial</vt:lpstr>
      <vt:lpstr>Calibri</vt:lpstr>
      <vt:lpstr>Calibri Light</vt:lpstr>
      <vt:lpstr>Consolas</vt:lpstr>
      <vt:lpstr>Times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Xue Yinxing</cp:lastModifiedBy>
  <cp:revision>1003</cp:revision>
  <dcterms:created xsi:type="dcterms:W3CDTF">2015-11-19T13:13:39Z</dcterms:created>
  <dcterms:modified xsi:type="dcterms:W3CDTF">2022-04-13T16:20:41Z</dcterms:modified>
  <cp:contentStatus/>
</cp:coreProperties>
</file>